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61" r:id="rId4"/>
    <p:sldId id="262" r:id="rId5"/>
    <p:sldId id="263" r:id="rId6"/>
    <p:sldId id="265" r:id="rId7"/>
    <p:sldId id="269" r:id="rId8"/>
    <p:sldId id="283" r:id="rId9"/>
    <p:sldId id="309" r:id="rId10"/>
    <p:sldId id="310" r:id="rId11"/>
    <p:sldId id="311" r:id="rId12"/>
    <p:sldId id="312" r:id="rId13"/>
    <p:sldId id="267" r:id="rId14"/>
    <p:sldId id="291" r:id="rId15"/>
    <p:sldId id="286" r:id="rId16"/>
    <p:sldId id="317" r:id="rId17"/>
    <p:sldId id="295" r:id="rId18"/>
    <p:sldId id="296" r:id="rId19"/>
    <p:sldId id="297" r:id="rId20"/>
    <p:sldId id="298" r:id="rId21"/>
    <p:sldId id="299" r:id="rId22"/>
    <p:sldId id="315" r:id="rId23"/>
    <p:sldId id="316" r:id="rId24"/>
    <p:sldId id="314" r:id="rId25"/>
    <p:sldId id="313" r:id="rId26"/>
    <p:sldId id="308" r:id="rId27"/>
    <p:sldId id="307" r:id="rId28"/>
    <p:sldId id="306" r:id="rId29"/>
    <p:sldId id="290" r:id="rId30"/>
    <p:sldId id="275" r:id="rId31"/>
    <p:sldId id="282" r:id="rId32"/>
    <p:sldId id="260" r:id="rId33"/>
  </p:sldIdLst>
  <p:sldSz cx="12192000" cy="6858000"/>
  <p:notesSz cx="6858000" cy="9144000"/>
  <p:embeddedFontLst>
    <p:embeddedFont>
      <p:font typeface="Arial Black" panose="020B0A04020102020204" pitchFamily="34" charset="0"/>
      <p:bold r:id="rId35"/>
    </p:embeddedFont>
    <p:embeddedFont>
      <p:font typeface="Inter" panose="020B0604020202020204" charset="0"/>
      <p:regular r:id="rId36"/>
      <p:bold r:id="rId37"/>
    </p:embeddedFont>
    <p:embeddedFont>
      <p:font typeface="Open Sans" panose="020B0606030504020204" pitchFamily="34" charset="0"/>
      <p:regular r:id="rId38"/>
      <p:bold r:id="rId39"/>
      <p:italic r:id="rId40"/>
      <p:boldItalic r:id="rId41"/>
    </p:embeddedFont>
    <p:embeddedFont>
      <p:font typeface="Plus Jakarta San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aw7R1ZIsv2CMvKNaVklE+ELCC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C1A5F2-C7F4-42EF-8194-A367FB17F6C2}">
  <a:tblStyle styleId="{B1C1A5F2-C7F4-42EF-8194-A367FB17F6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48AFA451-0838-14DB-0C88-0367FCFAD837}"/>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C063023-3F9B-2AD2-AAB0-0E373A14ABA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3BD38759-EB39-0BBB-64AB-B4277671DB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49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E0F644D-A4E9-4E7E-F5E3-C81C090703DB}"/>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FF359B1-054C-8EA5-EF52-B02B20B884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7D2E390C-6539-A390-2E4F-CAE01DE8B2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422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70A82B4C-181F-6E9F-0338-9FF65CF376AD}"/>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1BA76B6F-3792-C2E4-9E2C-72EB19A21B4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6115789-3277-4FA4-235E-98BBC356AE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797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26BD91A1-6447-119B-A884-695402B46005}"/>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604EC69-3249-EF29-2016-530A9CA1789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2ACCE900-ADB0-09D0-BE56-377E7C4C3D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846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C9D7AC71-31A2-CF1B-F291-0E7725A1D0D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24ED9EE-F0F6-C3B7-E16B-6ED3B7A22A1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D21F601A-AF65-6A36-74CC-52DB89505A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815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A8B3A513-442D-4D17-FBDA-5CB308EDD6E1}"/>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1025623-8E43-184B-F689-4418F44E2D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12EC9E79-2258-3BFD-15F2-962AC7CA4E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1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1214FBEE-C867-F7FC-86E1-2FE6C989360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7F66C61-4CB5-0E77-6FC6-AC09A0C83D0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DF74F21A-A491-6EF7-79B8-C3E713E590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4356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385F6CF4-7760-0B80-3ACC-615C40432B51}"/>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88D2DCA6-8F7E-3FC2-E97E-4B7C2E05C4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E8B08B32-1C9E-08D0-F594-6FB169ED92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483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6206F96-5D89-5604-1A93-30453A7B4C06}"/>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0012CAC8-751E-B50B-87C9-ED391668AA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F6DE7A79-B4BC-3986-6E7D-1AEB0DE61E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957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35404B34-571C-23F5-E306-57D8CE35DD35}"/>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EE4ADC-1DBF-994D-6A4B-D7A3292886C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AA4D8471-9B41-6B12-0D3D-D81AD890A8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57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5A01335-27AE-7D3E-3858-E2A2BC4AB5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E4761532-035E-8F25-BA9B-5191F78A63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AAAC2974-B33C-CA1F-F3DC-430B91920D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832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461597C-0ADE-EA46-FD30-B1EE28BDFB0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33F966F3-A6E5-76C2-4781-9CC204879A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E231631E-3DC9-8CD0-8155-881766B1DB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62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61497E8-0C72-9756-A21B-E092A91BAF9B}"/>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CC8305F-D58A-8F05-C8F6-E0397FF44DB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F57ED31E-9876-3EB7-1373-87B22A85AD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3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AD7C7B50-D3EC-42FD-0C1D-7F53C7EA4C55}"/>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C3539C5-A95C-332D-FCA8-C144F7E7A9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1550C1AD-D37E-7949-34D8-B46AD278D9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785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3A9B2508-1465-1408-1C8C-4369C498E74D}"/>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3E85634-6845-C091-C762-FA2475337D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7B2E25DC-9795-BC81-9F9F-1E901CB0D3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524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E13071F-F7CF-62BC-6F25-28CEE05BAEA8}"/>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9C2C6BB-3CE1-2BC4-86C1-8E07205F8C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1D31A6FB-A0C6-FDBB-CB24-602E84DBDB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477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AF735B8B-F06D-613B-FC99-FFE2E77F444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71235DD-5B14-7F7C-51F6-C216509FDCC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4114D003-F12B-DC25-20C3-DC5AA66DA9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506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2B6258F3-25CE-E39D-C49C-F5859CAB068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96F86BB3-E08D-874F-0B51-71CA53E427E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7A6AA9EF-1CDE-85DE-177C-AD56A2E306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167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139DF26-2F59-5B00-957D-74ED32221DC5}"/>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E403D22F-B11A-45DF-E972-C498884FB0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AD757165-BDCF-5F7F-18C1-F2E799D888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786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5B2B923E-2990-86D2-6633-5CE545A076EF}"/>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6788EA72-E8B3-8082-EC25-EDCD72A2B68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50932403-243F-9EFA-8DB7-DFCBF7DB80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65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1F8A1177-E769-62C9-57CF-E7EC334AA86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F77C15D4-FB56-E5D1-B7A6-87632A36BF5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C0EA3273-97CD-BFC5-BE33-40FDFF75C5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974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73216DDD-2D7B-EE76-1A74-750AB2670E9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043C0A3B-2D61-1B49-0FA1-C961E6906C4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465E62B6-7E32-C3E4-99B6-A73EFF349F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04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1C4359C5-3D27-7BCA-3FA8-A035782CA241}"/>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BF4513D-C64F-9EE0-E082-F348A05BF39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FF1F50C0-84EB-E9B8-1012-2CBEEDC402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93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2378AC82-D0B7-E579-2C33-3557970F262A}"/>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24EDDC99-E8DF-76B8-EC80-A233B4CDE26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F03C2DD6-F8AC-1420-9E8D-2C68EACEAD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0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BFF8F73-CFB8-F5E9-AE5D-EFE23520D22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9C71D9E3-8D0E-1300-2F00-9A2F3EED8B0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FB34A59B-AAA7-9599-84CD-9780C77AB3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40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7C60B8C-6815-4C50-FF7A-D0B5E579D89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155A228B-3A2D-FFC9-5C28-29DCB20203B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4CA8DCBC-0F52-B74A-88BE-691D928D3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74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D4E0A29F-EF4E-8851-7F3B-B1145F5A1D8A}"/>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9057471B-8DCC-7F0F-A055-48957DA6BAF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4E65247C-177E-8DFA-4155-D18C232C0D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64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9CC7A944-FBD2-7038-1CCF-FFFD3627857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161C4035-0EAA-5150-53EC-F7065FE6CA9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2271F3C1-3556-CE2E-1ED9-0BB96AF114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65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746ABF92-EFA0-7502-2E29-5DEDCBFD93D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D453D00-0EE3-3F7A-2D3B-512218DB1C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38912FE-6875-68C6-1FC8-FDE41C396A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512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1" y="549274"/>
            <a:ext cx="4995082" cy="575945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30"/>
        <p:cNvGrpSpPr/>
        <p:nvPr/>
      </p:nvGrpSpPr>
      <p:grpSpPr>
        <a:xfrm>
          <a:off x="0" y="0"/>
          <a:ext cx="0" cy="0"/>
          <a:chOff x="0" y="0"/>
          <a:chExt cx="0" cy="0"/>
        </a:xfrm>
      </p:grpSpPr>
      <p:sp>
        <p:nvSpPr>
          <p:cNvPr id="31" name="Google Shape;31;p18"/>
          <p:cNvSpPr>
            <a:spLocks noGrp="1"/>
          </p:cNvSpPr>
          <p:nvPr>
            <p:ph type="pic" idx="2"/>
          </p:nvPr>
        </p:nvSpPr>
        <p:spPr>
          <a:xfrm>
            <a:off x="6095999" y="1270000"/>
            <a:ext cx="6096001" cy="4319588"/>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8"/>
          <p:cNvSpPr>
            <a:spLocks noGrp="1"/>
          </p:cNvSpPr>
          <p:nvPr>
            <p:ph type="pic" idx="2"/>
          </p:nvPr>
        </p:nvSpPr>
        <p:spPr>
          <a:xfrm>
            <a:off x="1055687" y="1268413"/>
            <a:ext cx="4319586" cy="5040312"/>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sp>
        <p:nvSpPr>
          <p:cNvPr id="17" name="Google Shape;17;p10"/>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2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22"/>
        <p:cNvGrpSpPr/>
        <p:nvPr/>
      </p:nvGrpSpPr>
      <p:grpSpPr>
        <a:xfrm>
          <a:off x="0" y="0"/>
          <a:ext cx="0" cy="0"/>
          <a:chOff x="0" y="0"/>
          <a:chExt cx="0" cy="0"/>
        </a:xfrm>
      </p:grpSpPr>
      <p:sp>
        <p:nvSpPr>
          <p:cNvPr id="23" name="Google Shape;23;p15"/>
          <p:cNvSpPr>
            <a:spLocks noGrp="1"/>
          </p:cNvSpPr>
          <p:nvPr>
            <p:ph type="pic" idx="2"/>
          </p:nvPr>
        </p:nvSpPr>
        <p:spPr>
          <a:xfrm>
            <a:off x="-1" y="0"/>
            <a:ext cx="9696450" cy="4868863"/>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24"/>
        <p:cNvGrpSpPr/>
        <p:nvPr/>
      </p:nvGrpSpPr>
      <p:grpSpPr>
        <a:xfrm>
          <a:off x="0" y="0"/>
          <a:ext cx="0" cy="0"/>
          <a:chOff x="0" y="0"/>
          <a:chExt cx="0" cy="0"/>
        </a:xfrm>
      </p:grpSpPr>
      <p:sp>
        <p:nvSpPr>
          <p:cNvPr id="25" name="Google Shape;25;p16"/>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us Jakarta Sans"/>
              <a:ea typeface="Plus Jakarta Sans"/>
              <a:cs typeface="Plus Jakarta Sans"/>
              <a:sym typeface="Plus Jakarta Sans"/>
            </a:endParaRPr>
          </a:p>
        </p:txBody>
      </p:sp>
      <p:sp>
        <p:nvSpPr>
          <p:cNvPr id="26" name="Google Shape;26;p16"/>
          <p:cNvSpPr>
            <a:spLocks noGrp="1"/>
          </p:cNvSpPr>
          <p:nvPr>
            <p:ph type="pic" idx="2"/>
          </p:nvPr>
        </p:nvSpPr>
        <p:spPr>
          <a:xfrm>
            <a:off x="6816725" y="1268413"/>
            <a:ext cx="2381023" cy="2976935"/>
          </a:xfrm>
          <a:prstGeom prst="rect">
            <a:avLst/>
          </a:prstGeom>
          <a:solidFill>
            <a:srgbClr val="F2F2F2"/>
          </a:solidFill>
          <a:ln>
            <a:noFill/>
          </a:ln>
        </p:spPr>
      </p:sp>
      <p:sp>
        <p:nvSpPr>
          <p:cNvPr id="27" name="Google Shape;27;p16"/>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E4C9"/>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p:nvPr/>
        </p:nvSpPr>
        <p:spPr>
          <a:xfrm>
            <a:off x="894442" y="2785573"/>
            <a:ext cx="6628147"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007069"/>
                </a:solidFill>
                <a:latin typeface="Inter"/>
                <a:ea typeface="Inter"/>
                <a:cs typeface="Inter"/>
                <a:sym typeface="Inter"/>
              </a:rPr>
              <a:t>Face Recognition Bot </a:t>
            </a:r>
          </a:p>
          <a:p>
            <a:pPr marL="0" marR="0" lvl="0" indent="0" algn="l" rtl="0">
              <a:spcBef>
                <a:spcPts val="0"/>
              </a:spcBef>
              <a:spcAft>
                <a:spcPts val="0"/>
              </a:spcAft>
              <a:buNone/>
            </a:pPr>
            <a:r>
              <a:rPr lang="en-US" sz="4800" b="1" i="0" u="none" strike="noStrike" cap="none" dirty="0">
                <a:solidFill>
                  <a:srgbClr val="007069"/>
                </a:solidFill>
                <a:latin typeface="Inter"/>
                <a:ea typeface="Inter"/>
                <a:cs typeface="Inter"/>
                <a:sym typeface="Inter"/>
              </a:rPr>
              <a:t> </a:t>
            </a:r>
            <a:endParaRPr dirty="0">
              <a:latin typeface="Inter"/>
              <a:ea typeface="Inter"/>
              <a:cs typeface="Inter"/>
              <a:sym typeface="Inter"/>
            </a:endParaRPr>
          </a:p>
        </p:txBody>
      </p:sp>
      <p:grpSp>
        <p:nvGrpSpPr>
          <p:cNvPr id="37" name="Google Shape;37;p1"/>
          <p:cNvGrpSpPr/>
          <p:nvPr/>
        </p:nvGrpSpPr>
        <p:grpSpPr>
          <a:xfrm>
            <a:off x="894442" y="2675335"/>
            <a:ext cx="5512708" cy="940767"/>
            <a:chOff x="894442" y="2675335"/>
            <a:chExt cx="7570108" cy="940767"/>
          </a:xfrm>
        </p:grpSpPr>
        <p:sp>
          <p:nvSpPr>
            <p:cNvPr id="38" name="Google Shape;38;p1"/>
            <p:cNvSpPr/>
            <p:nvPr/>
          </p:nvSpPr>
          <p:spPr>
            <a:xfrm>
              <a:off x="894442" y="2675335"/>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sp>
          <p:nvSpPr>
            <p:cNvPr id="39" name="Google Shape;39;p1"/>
            <p:cNvSpPr/>
            <p:nvPr/>
          </p:nvSpPr>
          <p:spPr>
            <a:xfrm>
              <a:off x="894442" y="3570383"/>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grpSp>
      <p:sp>
        <p:nvSpPr>
          <p:cNvPr id="40" name="Google Shape;40;p1"/>
          <p:cNvSpPr txBox="1"/>
          <p:nvPr/>
        </p:nvSpPr>
        <p:spPr>
          <a:xfrm>
            <a:off x="958071" y="4401380"/>
            <a:ext cx="4789808" cy="16619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none" dirty="0">
                <a:solidFill>
                  <a:srgbClr val="004740"/>
                </a:solidFill>
                <a:latin typeface="Inter"/>
                <a:ea typeface="Inter"/>
                <a:cs typeface="Inter"/>
                <a:sym typeface="Inter"/>
              </a:rPr>
              <a:t>Presenter Names: </a:t>
            </a:r>
          </a:p>
          <a:p>
            <a:pPr marL="0" marR="0" lvl="0" indent="0" algn="l" rtl="0">
              <a:spcBef>
                <a:spcPts val="0"/>
              </a:spcBef>
              <a:spcAft>
                <a:spcPts val="0"/>
              </a:spcAft>
              <a:buNone/>
            </a:pPr>
            <a:r>
              <a:rPr lang="en-US" sz="1600" dirty="0">
                <a:solidFill>
                  <a:srgbClr val="FF0000"/>
                </a:solidFill>
                <a:latin typeface="Inter"/>
                <a:ea typeface="Inter"/>
                <a:cs typeface="Inter"/>
                <a:sym typeface="Inter"/>
              </a:rPr>
              <a:t>Uday </a:t>
            </a:r>
            <a:r>
              <a:rPr lang="en-US" sz="1600" dirty="0" err="1">
                <a:solidFill>
                  <a:srgbClr val="FF0000"/>
                </a:solidFill>
                <a:latin typeface="Inter"/>
                <a:ea typeface="Inter"/>
                <a:cs typeface="Inter"/>
                <a:sym typeface="Inter"/>
              </a:rPr>
              <a:t>Surisetty</a:t>
            </a:r>
            <a:r>
              <a:rPr lang="en-US" sz="1600" dirty="0">
                <a:solidFill>
                  <a:srgbClr val="FF0000"/>
                </a:solidFill>
                <a:latin typeface="Inter"/>
                <a:ea typeface="Inter"/>
                <a:cs typeface="Inter"/>
                <a:sym typeface="Inter"/>
              </a:rPr>
              <a:t> - VU21CSEN0600004</a:t>
            </a:r>
          </a:p>
          <a:p>
            <a:pPr marL="0" marR="0" lvl="0" indent="0" algn="l" rtl="0">
              <a:spcBef>
                <a:spcPts val="0"/>
              </a:spcBef>
              <a:spcAft>
                <a:spcPts val="0"/>
              </a:spcAft>
              <a:buNone/>
            </a:pPr>
            <a:r>
              <a:rPr lang="en-US" sz="1600" dirty="0">
                <a:solidFill>
                  <a:srgbClr val="FF0000"/>
                </a:solidFill>
                <a:latin typeface="Inter"/>
                <a:ea typeface="Inter"/>
                <a:cs typeface="Inter"/>
                <a:sym typeface="Inter"/>
              </a:rPr>
              <a:t>Aditya </a:t>
            </a:r>
            <a:r>
              <a:rPr lang="en-US" sz="1600" dirty="0" err="1">
                <a:solidFill>
                  <a:srgbClr val="FF0000"/>
                </a:solidFill>
                <a:latin typeface="Inter"/>
                <a:ea typeface="Inter"/>
                <a:cs typeface="Inter"/>
                <a:sym typeface="Inter"/>
              </a:rPr>
              <a:t>Ippili</a:t>
            </a:r>
            <a:r>
              <a:rPr lang="en-US" sz="1600" dirty="0">
                <a:solidFill>
                  <a:srgbClr val="FF0000"/>
                </a:solidFill>
                <a:latin typeface="Inter"/>
                <a:ea typeface="Inter"/>
                <a:cs typeface="Inter"/>
                <a:sym typeface="Inter"/>
              </a:rPr>
              <a:t> - VU21CSEN0600015</a:t>
            </a:r>
          </a:p>
          <a:p>
            <a:pPr marL="0" marR="0" lvl="0" indent="0" algn="l" rtl="0">
              <a:spcBef>
                <a:spcPts val="0"/>
              </a:spcBef>
              <a:spcAft>
                <a:spcPts val="0"/>
              </a:spcAft>
              <a:buNone/>
            </a:pPr>
            <a:r>
              <a:rPr lang="en-US" sz="1600" dirty="0" err="1">
                <a:solidFill>
                  <a:srgbClr val="FF0000"/>
                </a:solidFill>
                <a:latin typeface="Inter"/>
                <a:ea typeface="Inter"/>
                <a:cs typeface="Inter"/>
                <a:sym typeface="Inter"/>
              </a:rPr>
              <a:t>Ramcharan</a:t>
            </a:r>
            <a:r>
              <a:rPr lang="en-US" sz="1600" dirty="0">
                <a:solidFill>
                  <a:srgbClr val="FF0000"/>
                </a:solidFill>
                <a:latin typeface="Inter"/>
                <a:ea typeface="Inter"/>
                <a:cs typeface="Inter"/>
                <a:sym typeface="Inter"/>
              </a:rPr>
              <a:t> Aila - VU21CSEN0600067</a:t>
            </a:r>
          </a:p>
          <a:p>
            <a:pPr marL="0" marR="0" lvl="0" indent="0" algn="l" rtl="0">
              <a:spcBef>
                <a:spcPts val="0"/>
              </a:spcBef>
              <a:spcAft>
                <a:spcPts val="0"/>
              </a:spcAft>
              <a:buNone/>
            </a:pPr>
            <a:r>
              <a:rPr lang="en-US" sz="1600" dirty="0">
                <a:solidFill>
                  <a:srgbClr val="FF0000"/>
                </a:solidFill>
                <a:latin typeface="Inter"/>
                <a:ea typeface="Inter"/>
                <a:cs typeface="Inter"/>
                <a:sym typeface="Inter"/>
              </a:rPr>
              <a:t>Mohammad Sameer - VU21CSEN0600074</a:t>
            </a:r>
          </a:p>
          <a:p>
            <a:pPr marL="0" marR="0" lvl="0" indent="0" algn="l" rtl="0">
              <a:spcBef>
                <a:spcPts val="0"/>
              </a:spcBef>
              <a:spcAft>
                <a:spcPts val="0"/>
              </a:spcAft>
              <a:buNone/>
            </a:pPr>
            <a:endParaRPr dirty="0">
              <a:latin typeface="Inter"/>
              <a:ea typeface="Inter"/>
              <a:cs typeface="Inter"/>
              <a:sym typeface="Inter"/>
            </a:endParaRPr>
          </a:p>
        </p:txBody>
      </p:sp>
      <p:sp>
        <p:nvSpPr>
          <p:cNvPr id="10" name="Google Shape;10;p6"/>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pic>
        <p:nvPicPr>
          <p:cNvPr id="11" name="Google Shape;11;p6"/>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2" name="Google Shape;40;p1">
            <a:extLst>
              <a:ext uri="{FF2B5EF4-FFF2-40B4-BE49-F238E27FC236}">
                <a16:creationId xmlns:a16="http://schemas.microsoft.com/office/drawing/2014/main" id="{3DFA8DC0-A158-C902-9C43-44E49552607A}"/>
              </a:ext>
            </a:extLst>
          </p:cNvPr>
          <p:cNvSpPr txBox="1"/>
          <p:nvPr/>
        </p:nvSpPr>
        <p:spPr>
          <a:xfrm>
            <a:off x="7245800" y="4401380"/>
            <a:ext cx="4104072"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04740"/>
                </a:solidFill>
                <a:latin typeface="Inter"/>
                <a:ea typeface="Inter"/>
                <a:cs typeface="Inter"/>
                <a:sym typeface="Inter"/>
              </a:rPr>
              <a:t>Guide</a:t>
            </a:r>
            <a:r>
              <a:rPr lang="en-US" sz="2400" u="none" dirty="0">
                <a:solidFill>
                  <a:srgbClr val="004740"/>
                </a:solidFill>
                <a:latin typeface="Inter"/>
                <a:ea typeface="Inter"/>
                <a:cs typeface="Inter"/>
                <a:sym typeface="Inter"/>
              </a:rPr>
              <a:t> Name:  </a:t>
            </a:r>
          </a:p>
          <a:p>
            <a:pPr marL="0" marR="0" lvl="0" indent="0" algn="l" rtl="0">
              <a:spcBef>
                <a:spcPts val="0"/>
              </a:spcBef>
              <a:spcAft>
                <a:spcPts val="0"/>
              </a:spcAft>
              <a:buNone/>
            </a:pPr>
            <a:r>
              <a:rPr lang="en-US" sz="2400" u="none" dirty="0">
                <a:solidFill>
                  <a:srgbClr val="FF0000"/>
                </a:solidFill>
                <a:latin typeface="Inter"/>
                <a:ea typeface="Inter"/>
                <a:cs typeface="Inter"/>
                <a:sym typeface="Inter"/>
              </a:rPr>
              <a:t>Dr. Vikram Dhiman, Assistant Professor, CSE</a:t>
            </a:r>
            <a:endParaRPr sz="2400" dirty="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A1CBB28C-FE4C-FED2-871E-5A8456E9288F}"/>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E0901B02-6DFF-7486-291A-F1CA2809D8B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28161BB9-E85C-92F4-314F-BF0D6E457BB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3BA64B09-5C82-4721-69CD-3732677DE477}"/>
              </a:ext>
            </a:extLst>
          </p:cNvPr>
          <p:cNvSpPr txBox="1"/>
          <p:nvPr/>
        </p:nvSpPr>
        <p:spPr>
          <a:xfrm>
            <a:off x="281344" y="407222"/>
            <a:ext cx="6106390" cy="769441"/>
          </a:xfrm>
          <a:prstGeom prst="rect">
            <a:avLst/>
          </a:prstGeom>
          <a:noFill/>
        </p:spPr>
        <p:txBody>
          <a:bodyPr wrap="square">
            <a:spAutoFit/>
          </a:bodyPr>
          <a:lstStyle/>
          <a:p>
            <a:pPr>
              <a:spcBef>
                <a:spcPts val="1200"/>
              </a:spcBef>
              <a:spcAft>
                <a:spcPts val="1200"/>
              </a:spcAft>
            </a:pPr>
            <a:r>
              <a:rPr lang="en-US" sz="4400" b="1" dirty="0">
                <a:solidFill>
                  <a:srgbClr val="007367"/>
                </a:solidFill>
                <a:latin typeface="Inter"/>
                <a:ea typeface="Inter"/>
                <a:sym typeface="Inter"/>
              </a:rPr>
              <a:t>Existing System</a:t>
            </a:r>
            <a:endParaRPr lang="en-US" sz="4400" b="1" dirty="0">
              <a:effectLst/>
              <a:latin typeface="Aptos Display" panose="020B0004020202020204" pitchFamily="34" charset="0"/>
            </a:endParaRPr>
          </a:p>
        </p:txBody>
      </p:sp>
      <p:sp>
        <p:nvSpPr>
          <p:cNvPr id="6" name="TextBox 5">
            <a:extLst>
              <a:ext uri="{FF2B5EF4-FFF2-40B4-BE49-F238E27FC236}">
                <a16:creationId xmlns:a16="http://schemas.microsoft.com/office/drawing/2014/main" id="{288EA754-5A8E-5BEB-BEEF-ED7986BBDAB2}"/>
              </a:ext>
            </a:extLst>
          </p:cNvPr>
          <p:cNvSpPr txBox="1"/>
          <p:nvPr/>
        </p:nvSpPr>
        <p:spPr>
          <a:xfrm>
            <a:off x="890551" y="1349912"/>
            <a:ext cx="5497183" cy="369332"/>
          </a:xfrm>
          <a:prstGeom prst="rect">
            <a:avLst/>
          </a:prstGeom>
          <a:noFill/>
        </p:spPr>
        <p:txBody>
          <a:bodyPr wrap="square">
            <a:spAutoFit/>
          </a:bodyPr>
          <a:lstStyle/>
          <a:p>
            <a:r>
              <a:rPr lang="en-IN" sz="1800" b="1" dirty="0" err="1">
                <a:latin typeface="Inter" panose="020B0604020202020204" charset="0"/>
                <a:ea typeface="Inter" panose="020B0604020202020204" charset="0"/>
              </a:rPr>
              <a:t>Haar</a:t>
            </a:r>
            <a:r>
              <a:rPr lang="en-IN" sz="1800" b="1" dirty="0">
                <a:latin typeface="Inter" panose="020B0604020202020204" charset="0"/>
                <a:ea typeface="Inter" panose="020B0604020202020204" charset="0"/>
              </a:rPr>
              <a:t> Cascade Classifier</a:t>
            </a:r>
          </a:p>
        </p:txBody>
      </p:sp>
      <p:pic>
        <p:nvPicPr>
          <p:cNvPr id="2" name="image2.png">
            <a:extLst>
              <a:ext uri="{FF2B5EF4-FFF2-40B4-BE49-F238E27FC236}">
                <a16:creationId xmlns:a16="http://schemas.microsoft.com/office/drawing/2014/main" id="{8B0D799F-F6EE-86D9-D97E-0E662F476F4D}"/>
              </a:ext>
            </a:extLst>
          </p:cNvPr>
          <p:cNvPicPr/>
          <p:nvPr/>
        </p:nvPicPr>
        <p:blipFill>
          <a:blip r:embed="rId4"/>
          <a:srcRect l="21474" t="17977" r="23076" b="19337"/>
          <a:stretch>
            <a:fillRect/>
          </a:stretch>
        </p:blipFill>
        <p:spPr>
          <a:xfrm>
            <a:off x="825759" y="2088326"/>
            <a:ext cx="4717202" cy="2844164"/>
          </a:xfrm>
          <a:prstGeom prst="rect">
            <a:avLst/>
          </a:prstGeom>
          <a:ln/>
        </p:spPr>
      </p:pic>
      <p:pic>
        <p:nvPicPr>
          <p:cNvPr id="7" name="image4.png">
            <a:extLst>
              <a:ext uri="{FF2B5EF4-FFF2-40B4-BE49-F238E27FC236}">
                <a16:creationId xmlns:a16="http://schemas.microsoft.com/office/drawing/2014/main" id="{A6072DCC-58CD-E867-15D3-F8097C68E5B8}"/>
              </a:ext>
            </a:extLst>
          </p:cNvPr>
          <p:cNvPicPr/>
          <p:nvPr/>
        </p:nvPicPr>
        <p:blipFill>
          <a:blip r:embed="rId5"/>
          <a:srcRect/>
          <a:stretch>
            <a:fillRect/>
          </a:stretch>
        </p:blipFill>
        <p:spPr>
          <a:xfrm>
            <a:off x="6165273" y="2088324"/>
            <a:ext cx="5200968" cy="2844165"/>
          </a:xfrm>
          <a:prstGeom prst="rect">
            <a:avLst/>
          </a:prstGeom>
          <a:ln/>
        </p:spPr>
      </p:pic>
    </p:spTree>
    <p:extLst>
      <p:ext uri="{BB962C8B-B14F-4D97-AF65-F5344CB8AC3E}">
        <p14:creationId xmlns:p14="http://schemas.microsoft.com/office/powerpoint/2010/main" val="394728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2214679B-CDEC-9626-781E-01F75CE2CAAE}"/>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DD0B239D-DEBC-3CB4-4C63-2D82D9B932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29784D59-212F-3777-0025-EBCA102F2652}"/>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6C1EA955-C909-40E1-F0A1-99BC46419EA3}"/>
              </a:ext>
            </a:extLst>
          </p:cNvPr>
          <p:cNvSpPr txBox="1"/>
          <p:nvPr/>
        </p:nvSpPr>
        <p:spPr>
          <a:xfrm>
            <a:off x="281344" y="407222"/>
            <a:ext cx="6106390" cy="769441"/>
          </a:xfrm>
          <a:prstGeom prst="rect">
            <a:avLst/>
          </a:prstGeom>
          <a:noFill/>
        </p:spPr>
        <p:txBody>
          <a:bodyPr wrap="square">
            <a:spAutoFit/>
          </a:bodyPr>
          <a:lstStyle/>
          <a:p>
            <a:pPr>
              <a:spcBef>
                <a:spcPts val="1200"/>
              </a:spcBef>
              <a:spcAft>
                <a:spcPts val="1200"/>
              </a:spcAft>
            </a:pPr>
            <a:r>
              <a:rPr lang="en-US" sz="4400" b="1" dirty="0">
                <a:solidFill>
                  <a:srgbClr val="007367"/>
                </a:solidFill>
                <a:latin typeface="Aptos Display" panose="020B0004020202020204" pitchFamily="34" charset="0"/>
                <a:ea typeface="Inter"/>
                <a:sym typeface="Inter"/>
              </a:rPr>
              <a:t>Proposed System</a:t>
            </a:r>
            <a:endParaRPr lang="en-US" sz="4400" b="1" dirty="0">
              <a:effectLst/>
              <a:latin typeface="Aptos Display" panose="020B0004020202020204" pitchFamily="34" charset="0"/>
            </a:endParaRPr>
          </a:p>
        </p:txBody>
      </p:sp>
      <p:sp>
        <p:nvSpPr>
          <p:cNvPr id="6" name="TextBox 5">
            <a:extLst>
              <a:ext uri="{FF2B5EF4-FFF2-40B4-BE49-F238E27FC236}">
                <a16:creationId xmlns:a16="http://schemas.microsoft.com/office/drawing/2014/main" id="{360CC123-AC62-0C74-28FC-EB2542D73690}"/>
              </a:ext>
            </a:extLst>
          </p:cNvPr>
          <p:cNvSpPr txBox="1"/>
          <p:nvPr/>
        </p:nvSpPr>
        <p:spPr>
          <a:xfrm>
            <a:off x="723645" y="1976704"/>
            <a:ext cx="10744709" cy="3539430"/>
          </a:xfrm>
          <a:prstGeom prst="rect">
            <a:avLst/>
          </a:prstGeom>
          <a:noFill/>
        </p:spPr>
        <p:txBody>
          <a:bodyPr wrap="square">
            <a:spAutoFit/>
          </a:bodyPr>
          <a:lstStyle/>
          <a:p>
            <a:r>
              <a:rPr lang="en-US" sz="1600" dirty="0">
                <a:latin typeface="Aptos Display" panose="020B0004020202020204" pitchFamily="34" charset="0"/>
              </a:rPr>
              <a:t>YOLOv8 is a deep learning-based real-time object detection algorithm that treats the object detection task as a single regression problem. It predicts the bounding boxes and class probabilities directly from the entire image in one evaluation, making it very fast and suitable for real-time applications.</a:t>
            </a:r>
            <a:endParaRPr lang="en-IN" sz="1600" dirty="0">
              <a:latin typeface="Aptos Display" panose="020B0004020202020204" pitchFamily="34" charset="0"/>
            </a:endParaRPr>
          </a:p>
          <a:p>
            <a:endParaRPr lang="en-IN" sz="1600" b="1" dirty="0">
              <a:latin typeface="Aptos Display" panose="020B0004020202020204" pitchFamily="34" charset="0"/>
            </a:endParaRPr>
          </a:p>
          <a:p>
            <a:pPr marL="285750" indent="-285750">
              <a:buFont typeface="Arial" panose="020B0604020202020204" pitchFamily="34" charset="0"/>
              <a:buChar char="•"/>
            </a:pPr>
            <a:r>
              <a:rPr lang="en-IN" sz="1600" b="1" dirty="0">
                <a:latin typeface="Aptos Display" panose="020B0004020202020204" pitchFamily="34" charset="0"/>
              </a:rPr>
              <a:t>Convolutional Neural Network (CNN) Architecture: </a:t>
            </a:r>
            <a:r>
              <a:rPr lang="en-IN" sz="1600" dirty="0">
                <a:latin typeface="Aptos Display" panose="020B0004020202020204" pitchFamily="34" charset="0"/>
              </a:rPr>
              <a:t>YOLOv8 uses a CNN to extract features from the input image. The network consists of convolutional layers, pooling layers, and fully connected layers to detect different features at different levels.</a:t>
            </a:r>
          </a:p>
          <a:p>
            <a:pPr marL="285750" indent="-285750">
              <a:buFont typeface="Arial" panose="020B0604020202020204" pitchFamily="34" charset="0"/>
              <a:buChar char="•"/>
            </a:pPr>
            <a:endParaRPr lang="en-IN" sz="1600" dirty="0">
              <a:latin typeface="Aptos Display" panose="020B0004020202020204" pitchFamily="34" charset="0"/>
            </a:endParaRPr>
          </a:p>
          <a:p>
            <a:pPr marL="285750" indent="-285750">
              <a:buFont typeface="Arial" panose="020B0604020202020204" pitchFamily="34" charset="0"/>
              <a:buChar char="•"/>
            </a:pPr>
            <a:r>
              <a:rPr lang="en-IN" sz="1600" b="1" dirty="0">
                <a:latin typeface="Aptos Display" panose="020B0004020202020204" pitchFamily="34" charset="0"/>
              </a:rPr>
              <a:t>Grid-Based Detection: </a:t>
            </a:r>
            <a:r>
              <a:rPr lang="en-IN" sz="1600" dirty="0">
                <a:latin typeface="Aptos Display" panose="020B0004020202020204" pitchFamily="34" charset="0"/>
              </a:rPr>
              <a:t>The image is divided into a grid of cells. Each cell predicts a set of bounding boxes and class probabilities for objects whose </a:t>
            </a:r>
            <a:r>
              <a:rPr lang="en-IN" sz="1600" dirty="0" err="1">
                <a:latin typeface="Aptos Display" panose="020B0004020202020204" pitchFamily="34" charset="0"/>
              </a:rPr>
              <a:t>centers</a:t>
            </a:r>
            <a:r>
              <a:rPr lang="en-IN" sz="1600" dirty="0">
                <a:latin typeface="Aptos Display" panose="020B0004020202020204" pitchFamily="34" charset="0"/>
              </a:rPr>
              <a:t> fall within the cell.</a:t>
            </a:r>
          </a:p>
          <a:p>
            <a:pPr marL="285750" indent="-285750">
              <a:buFont typeface="Arial" panose="020B0604020202020204" pitchFamily="34" charset="0"/>
              <a:buChar char="•"/>
            </a:pPr>
            <a:endParaRPr lang="en-IN" sz="1600" dirty="0">
              <a:latin typeface="Aptos Display" panose="020B0004020202020204" pitchFamily="34" charset="0"/>
            </a:endParaRPr>
          </a:p>
          <a:p>
            <a:pPr marL="285750" indent="-285750">
              <a:buFont typeface="Arial" panose="020B0604020202020204" pitchFamily="34" charset="0"/>
              <a:buChar char="•"/>
            </a:pPr>
            <a:r>
              <a:rPr lang="en-IN" sz="1600" b="1" dirty="0">
                <a:latin typeface="Aptos Display" panose="020B0004020202020204" pitchFamily="34" charset="0"/>
              </a:rPr>
              <a:t>Bounding Box Prediction</a:t>
            </a:r>
            <a:r>
              <a:rPr lang="en-IN" sz="1600" dirty="0">
                <a:latin typeface="Aptos Display" panose="020B0004020202020204" pitchFamily="34" charset="0"/>
              </a:rPr>
              <a:t>: Each bounding box is defined by four coordinates (x, y, width, height) and a confidence score indicating how likely the box contains an object. YOLOv8 also predicts class probabilities for the objects within the bounding boxes.</a:t>
            </a:r>
          </a:p>
        </p:txBody>
      </p:sp>
      <p:sp>
        <p:nvSpPr>
          <p:cNvPr id="4" name="TextBox 3">
            <a:extLst>
              <a:ext uri="{FF2B5EF4-FFF2-40B4-BE49-F238E27FC236}">
                <a16:creationId xmlns:a16="http://schemas.microsoft.com/office/drawing/2014/main" id="{E1B0CAA5-3ED0-7131-1496-A67993766515}"/>
              </a:ext>
            </a:extLst>
          </p:cNvPr>
          <p:cNvSpPr txBox="1"/>
          <p:nvPr/>
        </p:nvSpPr>
        <p:spPr>
          <a:xfrm>
            <a:off x="723645" y="1379776"/>
            <a:ext cx="6096000" cy="400110"/>
          </a:xfrm>
          <a:prstGeom prst="rect">
            <a:avLst/>
          </a:prstGeom>
          <a:noFill/>
        </p:spPr>
        <p:txBody>
          <a:bodyPr wrap="square">
            <a:spAutoFit/>
          </a:bodyPr>
          <a:lstStyle/>
          <a:p>
            <a:r>
              <a:rPr lang="en-US" sz="2000" b="1" dirty="0">
                <a:latin typeface="Aptos Display" panose="020B0004020202020204" pitchFamily="34" charset="0"/>
              </a:rPr>
              <a:t>YOLOv8 (You Only Look Once version 8)</a:t>
            </a:r>
          </a:p>
        </p:txBody>
      </p:sp>
    </p:spTree>
    <p:extLst>
      <p:ext uri="{BB962C8B-B14F-4D97-AF65-F5344CB8AC3E}">
        <p14:creationId xmlns:p14="http://schemas.microsoft.com/office/powerpoint/2010/main" val="188188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9EA63148-1055-7BB5-EFB6-BC97E38660AC}"/>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6B8CBCA7-14BB-2DB9-F31B-2395A99DB4BA}"/>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307E1A46-39E3-1C7B-862A-52DDE025B445}"/>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6" name="TextBox 5">
            <a:extLst>
              <a:ext uri="{FF2B5EF4-FFF2-40B4-BE49-F238E27FC236}">
                <a16:creationId xmlns:a16="http://schemas.microsoft.com/office/drawing/2014/main" id="{5A1530F6-F77F-346F-216B-429B2BC5B737}"/>
              </a:ext>
            </a:extLst>
          </p:cNvPr>
          <p:cNvSpPr txBox="1"/>
          <p:nvPr/>
        </p:nvSpPr>
        <p:spPr>
          <a:xfrm>
            <a:off x="695366" y="433878"/>
            <a:ext cx="10522532" cy="2062103"/>
          </a:xfrm>
          <a:prstGeom prst="rect">
            <a:avLst/>
          </a:prstGeom>
          <a:noFill/>
        </p:spPr>
        <p:txBody>
          <a:bodyPr wrap="square">
            <a:spAutoFit/>
          </a:bodyPr>
          <a:lstStyle/>
          <a:p>
            <a:pPr marL="285750" indent="-285750" algn="just">
              <a:buFont typeface="Arial" panose="020B0604020202020204" pitchFamily="34" charset="0"/>
              <a:buChar char="•"/>
            </a:pPr>
            <a:r>
              <a:rPr lang="en-IN" sz="1600" b="1" dirty="0">
                <a:latin typeface="Aptos Display" panose="020B0004020202020204" pitchFamily="34" charset="0"/>
              </a:rPr>
              <a:t>Anchor Boxes: </a:t>
            </a:r>
            <a:r>
              <a:rPr lang="en-IN" sz="1600" dirty="0">
                <a:latin typeface="Aptos Display" panose="020B0004020202020204" pitchFamily="34" charset="0"/>
              </a:rPr>
              <a:t>The model uses predefined anchor boxes with various aspect ratios to predict bounding boxes more accurately.</a:t>
            </a:r>
          </a:p>
          <a:p>
            <a:pPr algn="just"/>
            <a:endParaRPr lang="en-IN" sz="1600" dirty="0">
              <a:latin typeface="Aptos Display" panose="020B0004020202020204" pitchFamily="34" charset="0"/>
            </a:endParaRPr>
          </a:p>
          <a:p>
            <a:pPr marL="285750" indent="-285750" algn="just">
              <a:buFont typeface="Arial" panose="020B0604020202020204" pitchFamily="34" charset="0"/>
              <a:buChar char="•"/>
            </a:pPr>
            <a:r>
              <a:rPr lang="en-IN" sz="1600" b="1" dirty="0">
                <a:latin typeface="Aptos Display" panose="020B0004020202020204" pitchFamily="34" charset="0"/>
              </a:rPr>
              <a:t>Non-Maximum Suppression (NMS): </a:t>
            </a:r>
            <a:r>
              <a:rPr lang="en-IN" sz="1600" dirty="0">
                <a:latin typeface="Aptos Display" panose="020B0004020202020204" pitchFamily="34" charset="0"/>
              </a:rPr>
              <a:t>To avoid multiple detections of the same object, YOLOv8 applies NMS to keep only the bounding box with the highest confidence score and remove others that overlap significantly.</a:t>
            </a:r>
          </a:p>
          <a:p>
            <a:pPr algn="just"/>
            <a:endParaRPr lang="en-IN" sz="1600" dirty="0">
              <a:latin typeface="Aptos Display" panose="020B0004020202020204" pitchFamily="34" charset="0"/>
            </a:endParaRPr>
          </a:p>
          <a:p>
            <a:pPr marL="285750" indent="-285750" algn="just">
              <a:buFont typeface="Arial" panose="020B0604020202020204" pitchFamily="34" charset="0"/>
              <a:buChar char="•"/>
            </a:pPr>
            <a:r>
              <a:rPr lang="en-IN" sz="1600" b="1" dirty="0">
                <a:latin typeface="Aptos Display" panose="020B0004020202020204" pitchFamily="34" charset="0"/>
              </a:rPr>
              <a:t> Pre-trained weights and Transfer Learning: </a:t>
            </a:r>
            <a:r>
              <a:rPr lang="en-IN" sz="1600" dirty="0">
                <a:latin typeface="Aptos Display" panose="020B0004020202020204" pitchFamily="34" charset="0"/>
              </a:rPr>
              <a:t>YOLOv8 can be fine-tuned using pre-trained weights (such as yolov8n-face.pt), which have been trained on large datasets. This allows for accurate face detection with minimal training time.</a:t>
            </a:r>
          </a:p>
        </p:txBody>
      </p:sp>
      <p:pic>
        <p:nvPicPr>
          <p:cNvPr id="7" name="image3.png">
            <a:extLst>
              <a:ext uri="{FF2B5EF4-FFF2-40B4-BE49-F238E27FC236}">
                <a16:creationId xmlns:a16="http://schemas.microsoft.com/office/drawing/2014/main" id="{F679FA96-DF65-B4BC-A23F-9559F96E0A05}"/>
              </a:ext>
            </a:extLst>
          </p:cNvPr>
          <p:cNvPicPr/>
          <p:nvPr/>
        </p:nvPicPr>
        <p:blipFill>
          <a:blip r:embed="rId4"/>
          <a:srcRect/>
          <a:stretch>
            <a:fillRect/>
          </a:stretch>
        </p:blipFill>
        <p:spPr>
          <a:xfrm>
            <a:off x="983258" y="2860243"/>
            <a:ext cx="4789808" cy="2867118"/>
          </a:xfrm>
          <a:prstGeom prst="rect">
            <a:avLst/>
          </a:prstGeom>
          <a:ln/>
        </p:spPr>
      </p:pic>
      <p:pic>
        <p:nvPicPr>
          <p:cNvPr id="8" name="image5.png">
            <a:extLst>
              <a:ext uri="{FF2B5EF4-FFF2-40B4-BE49-F238E27FC236}">
                <a16:creationId xmlns:a16="http://schemas.microsoft.com/office/drawing/2014/main" id="{BA3EC3BB-3CF7-1E75-F1D5-492B4B4820B0}"/>
              </a:ext>
            </a:extLst>
          </p:cNvPr>
          <p:cNvPicPr/>
          <p:nvPr/>
        </p:nvPicPr>
        <p:blipFill>
          <a:blip r:embed="rId5"/>
          <a:srcRect/>
          <a:stretch>
            <a:fillRect/>
          </a:stretch>
        </p:blipFill>
        <p:spPr>
          <a:xfrm>
            <a:off x="6096000" y="2860243"/>
            <a:ext cx="5242222" cy="2867118"/>
          </a:xfrm>
          <a:prstGeom prst="rect">
            <a:avLst/>
          </a:prstGeom>
          <a:ln/>
        </p:spPr>
      </p:pic>
    </p:spTree>
    <p:extLst>
      <p:ext uri="{BB962C8B-B14F-4D97-AF65-F5344CB8AC3E}">
        <p14:creationId xmlns:p14="http://schemas.microsoft.com/office/powerpoint/2010/main" val="281383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196E6F9-37A3-237B-04AA-B2E282159D95}"/>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1089495F-CB76-7214-18B4-6F7987D11F0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F87517CA-F921-E5DA-119F-400B3F56BFE5}"/>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D4A7651A-EBDC-B5CE-4E18-277FE1467AB1}"/>
              </a:ext>
            </a:extLst>
          </p:cNvPr>
          <p:cNvSpPr txBox="1"/>
          <p:nvPr/>
        </p:nvSpPr>
        <p:spPr>
          <a:xfrm>
            <a:off x="434411" y="493830"/>
            <a:ext cx="6458002" cy="584775"/>
          </a:xfrm>
          <a:prstGeom prst="rect">
            <a:avLst/>
          </a:prstGeom>
          <a:noFill/>
        </p:spPr>
        <p:txBody>
          <a:bodyPr wrap="square">
            <a:spAutoFit/>
          </a:bodyPr>
          <a:lstStyle/>
          <a:p>
            <a:r>
              <a:rPr lang="en-US" sz="3200" b="1" dirty="0">
                <a:solidFill>
                  <a:srgbClr val="007367"/>
                </a:solidFill>
                <a:latin typeface="Aptos Display" panose="020B0004020202020204" pitchFamily="34" charset="0"/>
                <a:ea typeface="Inter"/>
                <a:cs typeface="Inter"/>
                <a:sym typeface="Inter"/>
              </a:rPr>
              <a:t>Requirement Analysis</a:t>
            </a:r>
            <a:endParaRPr lang="en-IN" sz="3200" dirty="0">
              <a:latin typeface="Aptos Display" panose="020B0004020202020204" pitchFamily="34" charset="0"/>
            </a:endParaRPr>
          </a:p>
        </p:txBody>
      </p:sp>
      <p:sp>
        <p:nvSpPr>
          <p:cNvPr id="7" name="TextBox 6">
            <a:extLst>
              <a:ext uri="{FF2B5EF4-FFF2-40B4-BE49-F238E27FC236}">
                <a16:creationId xmlns:a16="http://schemas.microsoft.com/office/drawing/2014/main" id="{3605BA14-F803-DA50-A1B4-136BEC708062}"/>
              </a:ext>
            </a:extLst>
          </p:cNvPr>
          <p:cNvSpPr txBox="1"/>
          <p:nvPr/>
        </p:nvSpPr>
        <p:spPr>
          <a:xfrm>
            <a:off x="868822" y="1162746"/>
            <a:ext cx="11323178" cy="5509200"/>
          </a:xfrm>
          <a:prstGeom prst="rect">
            <a:avLst/>
          </a:prstGeom>
          <a:noFill/>
        </p:spPr>
        <p:txBody>
          <a:bodyPr wrap="square">
            <a:spAutoFit/>
          </a:bodyPr>
          <a:lstStyle/>
          <a:p>
            <a:r>
              <a:rPr lang="en-US" sz="1800" dirty="0">
                <a:latin typeface="Aptos Display" panose="020B0004020202020204" pitchFamily="34" charset="0"/>
              </a:rPr>
              <a:t>The project aims to develop a real-time face detection and recognition system using Haar Cascade and YOLOv8 frameworks. The key requirements include:</a:t>
            </a:r>
          </a:p>
          <a:p>
            <a:endParaRPr lang="en-US" sz="2200" b="1" u="sng" dirty="0">
              <a:latin typeface="Aptos Display" panose="020B0004020202020204" pitchFamily="34" charset="0"/>
            </a:endParaRPr>
          </a:p>
          <a:p>
            <a:r>
              <a:rPr lang="en-IN" sz="2000" b="1" dirty="0">
                <a:latin typeface="Aptos Display" panose="020B0004020202020204" pitchFamily="34" charset="0"/>
              </a:rPr>
              <a:t>Functional Requirements</a:t>
            </a:r>
            <a:r>
              <a:rPr lang="en-IN" sz="2000" dirty="0">
                <a:latin typeface="Aptos Display" panose="020B0004020202020204" pitchFamily="34" charset="0"/>
              </a:rPr>
              <a:t>:</a:t>
            </a:r>
          </a:p>
          <a:p>
            <a:endParaRPr lang="en-IN" sz="2000" dirty="0">
              <a:latin typeface="Aptos Display" panose="020B0004020202020204" pitchFamily="34" charset="0"/>
            </a:endParaRPr>
          </a:p>
          <a:p>
            <a:pPr marL="285750" indent="-285750">
              <a:buFont typeface="Arial" panose="020B0604020202020204" pitchFamily="34" charset="0"/>
              <a:buChar char="•"/>
            </a:pPr>
            <a:r>
              <a:rPr lang="en-US" sz="1800" dirty="0">
                <a:latin typeface="Aptos Display" panose="020B0004020202020204" pitchFamily="34" charset="0"/>
              </a:rPr>
              <a:t>Detect and recognize faces in real-time from static images, video files, and live streams.</a:t>
            </a:r>
          </a:p>
          <a:p>
            <a:pPr marL="285750" indent="-285750">
              <a:buFont typeface="Arial" panose="020B0604020202020204" pitchFamily="34" charset="0"/>
              <a:buChar char="•"/>
            </a:pPr>
            <a:r>
              <a:rPr lang="en-US" sz="1800" dirty="0">
                <a:latin typeface="Aptos Display" panose="020B0004020202020204" pitchFamily="34" charset="0"/>
              </a:rPr>
              <a:t>Identify multiple faces simultaneously.</a:t>
            </a:r>
          </a:p>
          <a:p>
            <a:pPr marL="285750" indent="-285750">
              <a:buFont typeface="Arial" panose="020B0604020202020204" pitchFamily="34" charset="0"/>
              <a:buChar char="•"/>
            </a:pPr>
            <a:r>
              <a:rPr lang="en-US" sz="1800" dirty="0">
                <a:latin typeface="Aptos Display" panose="020B0004020202020204" pitchFamily="34" charset="0"/>
              </a:rPr>
              <a:t>Predict human emotions based on facial expressions.</a:t>
            </a:r>
          </a:p>
          <a:p>
            <a:pPr marL="285750" indent="-285750">
              <a:buFont typeface="Arial" panose="020B0604020202020204" pitchFamily="34" charset="0"/>
              <a:buChar char="•"/>
            </a:pPr>
            <a:r>
              <a:rPr lang="en-US" sz="1800" dirty="0">
                <a:latin typeface="Aptos Display" panose="020B0004020202020204" pitchFamily="34" charset="0"/>
              </a:rPr>
              <a:t>Provide a user-friendly interface for interacting with the system.</a:t>
            </a:r>
          </a:p>
          <a:p>
            <a:pPr marL="285750" indent="-285750">
              <a:buFont typeface="Arial" panose="020B0604020202020204" pitchFamily="34" charset="0"/>
              <a:buChar char="•"/>
            </a:pPr>
            <a:r>
              <a:rPr lang="en-US" sz="1800" dirty="0">
                <a:latin typeface="Aptos Display" panose="020B0004020202020204" pitchFamily="34" charset="0"/>
              </a:rPr>
              <a:t>Implement logging and access control mechanisms.</a:t>
            </a:r>
          </a:p>
          <a:p>
            <a:pPr marL="742950" lvl="1" indent="-285750">
              <a:buFont typeface="Arial" panose="020B0604020202020204" pitchFamily="34" charset="0"/>
              <a:buChar char="•"/>
            </a:pPr>
            <a:endParaRPr lang="en-US" sz="1800" dirty="0">
              <a:latin typeface="Aptos Display" panose="020B0004020202020204" pitchFamily="34" charset="0"/>
            </a:endParaRPr>
          </a:p>
          <a:p>
            <a:r>
              <a:rPr lang="en-IN" sz="2000" b="1" dirty="0">
                <a:latin typeface="Aptos Display" panose="020B0004020202020204" pitchFamily="34" charset="0"/>
              </a:rPr>
              <a:t>Non-Functional Requirements</a:t>
            </a:r>
            <a:r>
              <a:rPr lang="en-IN" sz="2000" dirty="0">
                <a:latin typeface="Aptos Display" panose="020B0004020202020204" pitchFamily="34" charset="0"/>
              </a:rPr>
              <a:t>:</a:t>
            </a:r>
          </a:p>
          <a:p>
            <a:endParaRPr lang="en-IN" sz="2000" dirty="0">
              <a:latin typeface="Aptos Display" panose="020B0004020202020204" pitchFamily="34" charset="0"/>
            </a:endParaRPr>
          </a:p>
          <a:p>
            <a:pPr>
              <a:buFont typeface="Arial" panose="020B0604020202020204" pitchFamily="34" charset="0"/>
              <a:buChar char="•"/>
            </a:pPr>
            <a:r>
              <a:rPr lang="en-US" sz="1800" dirty="0">
                <a:latin typeface="Aptos Display" panose="020B0004020202020204" pitchFamily="34" charset="0"/>
              </a:rPr>
              <a:t>High-speed and efficient performance with minimal computational overhead.</a:t>
            </a:r>
          </a:p>
          <a:p>
            <a:pPr>
              <a:buFont typeface="Arial" panose="020B0604020202020204" pitchFamily="34" charset="0"/>
              <a:buChar char="•"/>
            </a:pPr>
            <a:r>
              <a:rPr lang="en-US" sz="1800" dirty="0">
                <a:latin typeface="Aptos Display" panose="020B0004020202020204" pitchFamily="34" charset="0"/>
              </a:rPr>
              <a:t>Robust handling of different lighting conditions and occlusions.</a:t>
            </a:r>
          </a:p>
          <a:p>
            <a:pPr>
              <a:buFont typeface="Arial" panose="020B0604020202020204" pitchFamily="34" charset="0"/>
              <a:buChar char="•"/>
            </a:pPr>
            <a:r>
              <a:rPr lang="en-US" sz="1800" dirty="0">
                <a:latin typeface="Aptos Display" panose="020B0004020202020204" pitchFamily="34" charset="0"/>
              </a:rPr>
              <a:t>Secure storage and retrieval of facial recognition data.</a:t>
            </a:r>
          </a:p>
          <a:p>
            <a:pPr>
              <a:buFont typeface="Arial" panose="020B0604020202020204" pitchFamily="34" charset="0"/>
              <a:buChar char="•"/>
            </a:pPr>
            <a:r>
              <a:rPr lang="en-US" sz="1800" dirty="0">
                <a:latin typeface="Aptos Display" panose="020B0004020202020204" pitchFamily="34" charset="0"/>
              </a:rPr>
              <a:t>Scalability for integration with IoT devices.</a:t>
            </a:r>
          </a:p>
          <a:p>
            <a:endParaRPr lang="en-IN" sz="2000" dirty="0">
              <a:latin typeface="Aptos Display" panose="020B0004020202020204" pitchFamily="34" charset="0"/>
            </a:endParaRPr>
          </a:p>
          <a:p>
            <a:endParaRPr lang="en-IN" dirty="0">
              <a:latin typeface="Aptos Display" panose="020B0004020202020204" pitchFamily="34" charset="0"/>
            </a:endParaRPr>
          </a:p>
        </p:txBody>
      </p:sp>
    </p:spTree>
    <p:extLst>
      <p:ext uri="{BB962C8B-B14F-4D97-AF65-F5344CB8AC3E}">
        <p14:creationId xmlns:p14="http://schemas.microsoft.com/office/powerpoint/2010/main" val="395119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C59E6B3-91FC-5B2A-A68B-12DF431E5AFC}"/>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6D55B83A-4046-99C2-5031-3CB1816EBC1B}"/>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8448218C-69B7-741D-E497-CF0A9E1A505A}"/>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6" name="TextBox 5">
            <a:extLst>
              <a:ext uri="{FF2B5EF4-FFF2-40B4-BE49-F238E27FC236}">
                <a16:creationId xmlns:a16="http://schemas.microsoft.com/office/drawing/2014/main" id="{C28B5BF1-CF9A-3BD5-6E43-9CC3E9272B0F}"/>
              </a:ext>
            </a:extLst>
          </p:cNvPr>
          <p:cNvSpPr txBox="1"/>
          <p:nvPr/>
        </p:nvSpPr>
        <p:spPr>
          <a:xfrm>
            <a:off x="588814" y="1028334"/>
            <a:ext cx="10217727" cy="1077218"/>
          </a:xfrm>
          <a:prstGeom prst="rect">
            <a:avLst/>
          </a:prstGeom>
          <a:noFill/>
        </p:spPr>
        <p:txBody>
          <a:bodyPr wrap="square">
            <a:spAutoFit/>
          </a:bodyPr>
          <a:lstStyle/>
          <a:p>
            <a:endParaRPr lang="en-US" sz="1600" b="1" dirty="0">
              <a:latin typeface="Aptos Display" panose="020B0004020202020204" pitchFamily="34" charset="0"/>
            </a:endParaRPr>
          </a:p>
          <a:p>
            <a:r>
              <a:rPr lang="en-US" sz="1600" dirty="0">
                <a:latin typeface="Aptos Display" panose="020B0004020202020204" pitchFamily="34" charset="0"/>
              </a:rPr>
              <a:t>System analysis involves understanding the requirements, functionalities, and constraints of the system. This phase will help to identify what the system needs to do, the components involved, and how they interact.</a:t>
            </a:r>
          </a:p>
          <a:p>
            <a:endParaRPr lang="en-US" sz="1600" dirty="0">
              <a:latin typeface="Aptos Display" panose="020B0004020202020204" pitchFamily="34" charset="0"/>
            </a:endParaRPr>
          </a:p>
        </p:txBody>
      </p:sp>
      <p:sp>
        <p:nvSpPr>
          <p:cNvPr id="9" name="TextBox 8">
            <a:extLst>
              <a:ext uri="{FF2B5EF4-FFF2-40B4-BE49-F238E27FC236}">
                <a16:creationId xmlns:a16="http://schemas.microsoft.com/office/drawing/2014/main" id="{6191CBFE-24F7-0BD4-7B6A-DFAEA45BCFF7}"/>
              </a:ext>
            </a:extLst>
          </p:cNvPr>
          <p:cNvSpPr txBox="1"/>
          <p:nvPr/>
        </p:nvSpPr>
        <p:spPr>
          <a:xfrm>
            <a:off x="852047" y="1917448"/>
            <a:ext cx="10217727" cy="1938992"/>
          </a:xfrm>
          <a:prstGeom prst="rect">
            <a:avLst/>
          </a:prstGeom>
          <a:noFill/>
        </p:spPr>
        <p:txBody>
          <a:bodyPr wrap="square">
            <a:spAutoFit/>
          </a:bodyPr>
          <a:lstStyle/>
          <a:p>
            <a:pPr>
              <a:buFont typeface="Arial" panose="020B0604020202020204" pitchFamily="34" charset="0"/>
              <a:buChar char="•"/>
            </a:pPr>
            <a:r>
              <a:rPr lang="en-US" sz="2000" dirty="0">
                <a:latin typeface="Aptos Display" panose="020B0004020202020204" pitchFamily="34" charset="0"/>
              </a:rPr>
              <a:t>Input sources include images, video files, or live camera feeds.</a:t>
            </a:r>
          </a:p>
          <a:p>
            <a:pPr>
              <a:buFont typeface="Arial" panose="020B0604020202020204" pitchFamily="34" charset="0"/>
              <a:buChar char="•"/>
            </a:pPr>
            <a:r>
              <a:rPr lang="en-US" sz="2000" dirty="0">
                <a:latin typeface="Aptos Display" panose="020B0004020202020204" pitchFamily="34" charset="0"/>
              </a:rPr>
              <a:t>Face detection module applies Haar Cascade and YOLOv8 models.</a:t>
            </a:r>
          </a:p>
          <a:p>
            <a:pPr>
              <a:buFont typeface="Arial" panose="020B0604020202020204" pitchFamily="34" charset="0"/>
              <a:buChar char="•"/>
            </a:pPr>
            <a:r>
              <a:rPr lang="en-US" sz="2000" dirty="0">
                <a:latin typeface="Aptos Display" panose="020B0004020202020204" pitchFamily="34" charset="0"/>
              </a:rPr>
              <a:t>Recognition module matches detected faces with stored profiles.</a:t>
            </a:r>
          </a:p>
          <a:p>
            <a:pPr>
              <a:buFont typeface="Arial" panose="020B0604020202020204" pitchFamily="34" charset="0"/>
              <a:buChar char="•"/>
            </a:pPr>
            <a:r>
              <a:rPr lang="en-US" sz="2000" dirty="0">
                <a:latin typeface="Aptos Display" panose="020B0004020202020204" pitchFamily="34" charset="0"/>
              </a:rPr>
              <a:t>Emotion detection module classifies expressions into predefined categories.</a:t>
            </a:r>
          </a:p>
          <a:p>
            <a:pPr>
              <a:buFont typeface="Arial" panose="020B0604020202020204" pitchFamily="34" charset="0"/>
              <a:buChar char="•"/>
            </a:pPr>
            <a:r>
              <a:rPr lang="en-US" sz="2000" dirty="0">
                <a:latin typeface="Aptos Display" panose="020B0004020202020204" pitchFamily="34" charset="0"/>
              </a:rPr>
              <a:t>Database stores recognized faces and logs access details.</a:t>
            </a:r>
          </a:p>
          <a:p>
            <a:pPr>
              <a:buFont typeface="Arial" panose="020B0604020202020204" pitchFamily="34" charset="0"/>
              <a:buChar char="•"/>
            </a:pPr>
            <a:r>
              <a:rPr lang="en-US" sz="2000" dirty="0">
                <a:latin typeface="Aptos Display" panose="020B0004020202020204" pitchFamily="34" charset="0"/>
              </a:rPr>
              <a:t>User interface enables easy interaction with the system.</a:t>
            </a:r>
          </a:p>
        </p:txBody>
      </p:sp>
      <p:sp>
        <p:nvSpPr>
          <p:cNvPr id="13" name="TextBox 12">
            <a:extLst>
              <a:ext uri="{FF2B5EF4-FFF2-40B4-BE49-F238E27FC236}">
                <a16:creationId xmlns:a16="http://schemas.microsoft.com/office/drawing/2014/main" id="{148C789E-0A2B-D68B-4B46-02E58574254E}"/>
              </a:ext>
            </a:extLst>
          </p:cNvPr>
          <p:cNvSpPr txBox="1"/>
          <p:nvPr/>
        </p:nvSpPr>
        <p:spPr>
          <a:xfrm>
            <a:off x="325581" y="419908"/>
            <a:ext cx="6096000" cy="769441"/>
          </a:xfrm>
          <a:prstGeom prst="rect">
            <a:avLst/>
          </a:prstGeom>
          <a:noFill/>
        </p:spPr>
        <p:txBody>
          <a:bodyPr wrap="square">
            <a:spAutoFit/>
          </a:bodyPr>
          <a:lstStyle/>
          <a:p>
            <a:pPr>
              <a:spcBef>
                <a:spcPts val="1200"/>
              </a:spcBef>
              <a:spcAft>
                <a:spcPts val="1200"/>
              </a:spcAft>
            </a:pPr>
            <a:r>
              <a:rPr lang="en-US" sz="4400" b="1" dirty="0">
                <a:solidFill>
                  <a:srgbClr val="007367"/>
                </a:solidFill>
                <a:latin typeface="Aptos Display" panose="020B0004020202020204" pitchFamily="34" charset="0"/>
                <a:ea typeface="Inter"/>
                <a:sym typeface="Inter"/>
              </a:rPr>
              <a:t>System Analysis </a:t>
            </a:r>
            <a:endParaRPr lang="en-US" sz="4400" b="1" dirty="0">
              <a:effectLst/>
              <a:latin typeface="Aptos Display" panose="020B0004020202020204" pitchFamily="34" charset="0"/>
            </a:endParaRPr>
          </a:p>
        </p:txBody>
      </p:sp>
      <p:sp>
        <p:nvSpPr>
          <p:cNvPr id="4" name="TextBox 3">
            <a:extLst>
              <a:ext uri="{FF2B5EF4-FFF2-40B4-BE49-F238E27FC236}">
                <a16:creationId xmlns:a16="http://schemas.microsoft.com/office/drawing/2014/main" id="{823562B1-A556-FCC2-4440-15A1C62F1B0F}"/>
              </a:ext>
            </a:extLst>
          </p:cNvPr>
          <p:cNvSpPr txBox="1"/>
          <p:nvPr/>
        </p:nvSpPr>
        <p:spPr>
          <a:xfrm>
            <a:off x="671940" y="4013956"/>
            <a:ext cx="6096000" cy="400110"/>
          </a:xfrm>
          <a:prstGeom prst="rect">
            <a:avLst/>
          </a:prstGeom>
          <a:noFill/>
        </p:spPr>
        <p:txBody>
          <a:bodyPr wrap="square">
            <a:spAutoFit/>
          </a:bodyPr>
          <a:lstStyle/>
          <a:p>
            <a:pPr rtl="0">
              <a:spcBef>
                <a:spcPts val="400"/>
              </a:spcBef>
              <a:spcAft>
                <a:spcPts val="200"/>
              </a:spcAft>
            </a:pPr>
            <a:r>
              <a:rPr lang="en-US" sz="2000" b="1" i="0" u="sng" strike="noStrike" dirty="0">
                <a:solidFill>
                  <a:srgbClr val="434343"/>
                </a:solidFill>
                <a:effectLst/>
                <a:latin typeface="Aptos Display" panose="020B0004020202020204" pitchFamily="34" charset="0"/>
              </a:rPr>
              <a:t>Key Design Considerations:</a:t>
            </a:r>
          </a:p>
        </p:txBody>
      </p:sp>
      <p:sp>
        <p:nvSpPr>
          <p:cNvPr id="8" name="TextBox 7">
            <a:extLst>
              <a:ext uri="{FF2B5EF4-FFF2-40B4-BE49-F238E27FC236}">
                <a16:creationId xmlns:a16="http://schemas.microsoft.com/office/drawing/2014/main" id="{B0631EDC-3C4C-9F1F-A026-BFD585EFCD7F}"/>
              </a:ext>
            </a:extLst>
          </p:cNvPr>
          <p:cNvSpPr txBox="1"/>
          <p:nvPr/>
        </p:nvSpPr>
        <p:spPr>
          <a:xfrm>
            <a:off x="976745" y="4571582"/>
            <a:ext cx="8596746" cy="923330"/>
          </a:xfrm>
          <a:prstGeom prst="rect">
            <a:avLst/>
          </a:prstGeom>
          <a:noFill/>
        </p:spPr>
        <p:txBody>
          <a:bodyPr wrap="square">
            <a:spAutoFit/>
          </a:bodyPr>
          <a:lstStyle/>
          <a:p>
            <a:pPr>
              <a:buFont typeface="Arial" panose="020B0604020202020204" pitchFamily="34" charset="0"/>
              <a:buChar char="•"/>
            </a:pPr>
            <a:r>
              <a:rPr lang="en-US" sz="1800" dirty="0">
                <a:latin typeface="Aptos Display" panose="020B0004020202020204" pitchFamily="34" charset="0"/>
              </a:rPr>
              <a:t>Selection of deep learning vs traditional approaches based on performance trade-offs.</a:t>
            </a:r>
          </a:p>
          <a:p>
            <a:pPr>
              <a:buFont typeface="Arial" panose="020B0604020202020204" pitchFamily="34" charset="0"/>
              <a:buChar char="•"/>
            </a:pPr>
            <a:r>
              <a:rPr lang="en-US" sz="1800" dirty="0">
                <a:latin typeface="Aptos Display" panose="020B0004020202020204" pitchFamily="34" charset="0"/>
              </a:rPr>
              <a:t>Use of GPU acceleration for real-time processing.</a:t>
            </a:r>
          </a:p>
          <a:p>
            <a:pPr>
              <a:buFont typeface="Arial" panose="020B0604020202020204" pitchFamily="34" charset="0"/>
              <a:buChar char="•"/>
            </a:pPr>
            <a:r>
              <a:rPr lang="en-US" sz="1800" dirty="0">
                <a:latin typeface="Aptos Display" panose="020B0004020202020204" pitchFamily="34" charset="0"/>
              </a:rPr>
              <a:t>Incorporation of logging and alert mechanisms for security applications.</a:t>
            </a:r>
          </a:p>
        </p:txBody>
      </p:sp>
    </p:spTree>
    <p:extLst>
      <p:ext uri="{BB962C8B-B14F-4D97-AF65-F5344CB8AC3E}">
        <p14:creationId xmlns:p14="http://schemas.microsoft.com/office/powerpoint/2010/main" val="235422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5A65561-CF21-6DF5-2D4A-A92208A6050F}"/>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0F761E80-208E-536E-59FD-1B3353F56A2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B43DE13F-5354-F282-88A6-4A25487A56ED}"/>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BE17DA8F-EFD1-9849-6C7D-C4241445A636}"/>
              </a:ext>
            </a:extLst>
          </p:cNvPr>
          <p:cNvSpPr txBox="1"/>
          <p:nvPr/>
        </p:nvSpPr>
        <p:spPr>
          <a:xfrm>
            <a:off x="344357" y="232021"/>
            <a:ext cx="6096000" cy="584775"/>
          </a:xfrm>
          <a:prstGeom prst="rect">
            <a:avLst/>
          </a:prstGeom>
          <a:noFill/>
        </p:spPr>
        <p:txBody>
          <a:bodyPr wrap="square">
            <a:spAutoFit/>
          </a:bodyPr>
          <a:lstStyle/>
          <a:p>
            <a:r>
              <a:rPr lang="en-US" sz="3200" b="1" dirty="0">
                <a:solidFill>
                  <a:srgbClr val="007367"/>
                </a:solidFill>
                <a:latin typeface="Aptos Display" panose="020B0004020202020204" pitchFamily="34" charset="0"/>
                <a:ea typeface="Inter"/>
                <a:cs typeface="Inter"/>
                <a:sym typeface="Inter"/>
              </a:rPr>
              <a:t>Tools</a:t>
            </a:r>
            <a:endParaRPr lang="en-IN" sz="3200" dirty="0">
              <a:latin typeface="Aptos Display" panose="020B0004020202020204" pitchFamily="34" charset="0"/>
            </a:endParaRPr>
          </a:p>
        </p:txBody>
      </p:sp>
      <p:sp>
        <p:nvSpPr>
          <p:cNvPr id="14" name="TextBox 13">
            <a:extLst>
              <a:ext uri="{FF2B5EF4-FFF2-40B4-BE49-F238E27FC236}">
                <a16:creationId xmlns:a16="http://schemas.microsoft.com/office/drawing/2014/main" id="{5FCBA604-48D3-76D3-3B8E-4C5B724211F0}"/>
              </a:ext>
            </a:extLst>
          </p:cNvPr>
          <p:cNvSpPr txBox="1"/>
          <p:nvPr/>
        </p:nvSpPr>
        <p:spPr>
          <a:xfrm>
            <a:off x="785695" y="896549"/>
            <a:ext cx="7270723" cy="646331"/>
          </a:xfrm>
          <a:prstGeom prst="rect">
            <a:avLst/>
          </a:prstGeom>
          <a:noFill/>
        </p:spPr>
        <p:txBody>
          <a:bodyPr wrap="square">
            <a:spAutoFit/>
          </a:bodyPr>
          <a:lstStyle/>
          <a:p>
            <a:pPr>
              <a:buNone/>
            </a:pPr>
            <a:r>
              <a:rPr lang="en-US" sz="1800" b="1" dirty="0">
                <a:latin typeface="Aptos Display" panose="020B0004020202020204" pitchFamily="34" charset="0"/>
              </a:rPr>
              <a:t>Programming Languages</a:t>
            </a:r>
            <a:r>
              <a:rPr lang="en-US" sz="1800" dirty="0">
                <a:latin typeface="Aptos Display" panose="020B0004020202020204" pitchFamily="34" charset="0"/>
              </a:rPr>
              <a:t>:</a:t>
            </a:r>
          </a:p>
          <a:p>
            <a:pPr>
              <a:buFont typeface="Arial" panose="020B0604020202020204" pitchFamily="34" charset="0"/>
              <a:buChar char="•"/>
            </a:pPr>
            <a:r>
              <a:rPr lang="en-US" sz="1800" dirty="0">
                <a:latin typeface="Aptos Display" panose="020B0004020202020204" pitchFamily="34" charset="0"/>
              </a:rPr>
              <a:t>Python (for model implementation and GUI development)</a:t>
            </a:r>
          </a:p>
        </p:txBody>
      </p:sp>
      <p:sp>
        <p:nvSpPr>
          <p:cNvPr id="16" name="TextBox 15">
            <a:extLst>
              <a:ext uri="{FF2B5EF4-FFF2-40B4-BE49-F238E27FC236}">
                <a16:creationId xmlns:a16="http://schemas.microsoft.com/office/drawing/2014/main" id="{2D879BB3-F077-9847-761E-227B22B3F679}"/>
              </a:ext>
            </a:extLst>
          </p:cNvPr>
          <p:cNvSpPr txBox="1"/>
          <p:nvPr/>
        </p:nvSpPr>
        <p:spPr>
          <a:xfrm>
            <a:off x="785695" y="1527923"/>
            <a:ext cx="6096000" cy="923330"/>
          </a:xfrm>
          <a:prstGeom prst="rect">
            <a:avLst/>
          </a:prstGeom>
          <a:noFill/>
        </p:spPr>
        <p:txBody>
          <a:bodyPr wrap="square">
            <a:spAutoFit/>
          </a:bodyPr>
          <a:lstStyle/>
          <a:p>
            <a:pPr>
              <a:buNone/>
            </a:pPr>
            <a:r>
              <a:rPr lang="en-US" sz="1800" b="1" dirty="0">
                <a:latin typeface="Aptos Display" panose="020B0004020202020204" pitchFamily="34" charset="0"/>
              </a:rPr>
              <a:t>Machine Learning Models</a:t>
            </a:r>
            <a:r>
              <a:rPr lang="en-US" sz="1800" dirty="0">
                <a:latin typeface="Aptos Display" panose="020B0004020202020204" pitchFamily="34" charset="0"/>
              </a:rPr>
              <a:t>:</a:t>
            </a:r>
          </a:p>
          <a:p>
            <a:pPr>
              <a:buFont typeface="Arial" panose="020B0604020202020204" pitchFamily="34" charset="0"/>
              <a:buChar char="•"/>
            </a:pPr>
            <a:r>
              <a:rPr lang="en-US" sz="1800" dirty="0">
                <a:latin typeface="Aptos Display" panose="020B0004020202020204" pitchFamily="34" charset="0"/>
              </a:rPr>
              <a:t>YOLOv8 (for deep learning-based face detection)</a:t>
            </a:r>
          </a:p>
          <a:p>
            <a:pPr>
              <a:buFont typeface="Arial" panose="020B0604020202020204" pitchFamily="34" charset="0"/>
              <a:buChar char="•"/>
            </a:pPr>
            <a:r>
              <a:rPr lang="en-US" sz="1800" dirty="0">
                <a:latin typeface="Aptos Display" panose="020B0004020202020204" pitchFamily="34" charset="0"/>
              </a:rPr>
              <a:t>Haar Cascade (for traditional rule-based detection)</a:t>
            </a:r>
          </a:p>
        </p:txBody>
      </p:sp>
      <p:sp>
        <p:nvSpPr>
          <p:cNvPr id="18" name="TextBox 17">
            <a:extLst>
              <a:ext uri="{FF2B5EF4-FFF2-40B4-BE49-F238E27FC236}">
                <a16:creationId xmlns:a16="http://schemas.microsoft.com/office/drawing/2014/main" id="{91ED1216-31EF-A5AE-A520-F82480B357D7}"/>
              </a:ext>
            </a:extLst>
          </p:cNvPr>
          <p:cNvSpPr txBox="1"/>
          <p:nvPr/>
        </p:nvSpPr>
        <p:spPr>
          <a:xfrm>
            <a:off x="785695" y="2451253"/>
            <a:ext cx="6096000" cy="1477328"/>
          </a:xfrm>
          <a:prstGeom prst="rect">
            <a:avLst/>
          </a:prstGeom>
          <a:noFill/>
        </p:spPr>
        <p:txBody>
          <a:bodyPr wrap="square">
            <a:spAutoFit/>
          </a:bodyPr>
          <a:lstStyle/>
          <a:p>
            <a:pPr>
              <a:buNone/>
            </a:pPr>
            <a:r>
              <a:rPr lang="en-IN" sz="1800" b="1" dirty="0">
                <a:latin typeface="Aptos Display" panose="020B0004020202020204" pitchFamily="34" charset="0"/>
              </a:rPr>
              <a:t>Libraries &amp; Frameworks</a:t>
            </a:r>
            <a:r>
              <a:rPr lang="en-IN" sz="1800" dirty="0">
                <a:latin typeface="Aptos Display" panose="020B0004020202020204" pitchFamily="34" charset="0"/>
              </a:rPr>
              <a:t>:</a:t>
            </a:r>
          </a:p>
          <a:p>
            <a:pPr>
              <a:buFont typeface="Arial" panose="020B0604020202020204" pitchFamily="34" charset="0"/>
              <a:buChar char="•"/>
            </a:pPr>
            <a:r>
              <a:rPr lang="en-IN" sz="1800" dirty="0">
                <a:latin typeface="Aptos Display" panose="020B0004020202020204" pitchFamily="34" charset="0"/>
              </a:rPr>
              <a:t>OpenCV (for image processing)</a:t>
            </a:r>
          </a:p>
          <a:p>
            <a:pPr>
              <a:buFont typeface="Arial" panose="020B0604020202020204" pitchFamily="34" charset="0"/>
              <a:buChar char="•"/>
            </a:pPr>
            <a:r>
              <a:rPr lang="en-IN" sz="1800" dirty="0" err="1">
                <a:latin typeface="Aptos Display" panose="020B0004020202020204" pitchFamily="34" charset="0"/>
              </a:rPr>
              <a:t>Ultralytics</a:t>
            </a:r>
            <a:r>
              <a:rPr lang="en-IN" sz="1800" dirty="0">
                <a:latin typeface="Aptos Display" panose="020B0004020202020204" pitchFamily="34" charset="0"/>
              </a:rPr>
              <a:t> YOLO (for YOLOv8 integration)</a:t>
            </a:r>
          </a:p>
          <a:p>
            <a:pPr>
              <a:buFont typeface="Arial" panose="020B0604020202020204" pitchFamily="34" charset="0"/>
              <a:buChar char="•"/>
            </a:pPr>
            <a:r>
              <a:rPr lang="en-IN" sz="1800" dirty="0" err="1">
                <a:latin typeface="Aptos Display" panose="020B0004020202020204" pitchFamily="34" charset="0"/>
              </a:rPr>
              <a:t>Tkinter</a:t>
            </a:r>
            <a:r>
              <a:rPr lang="en-IN" sz="1800" dirty="0">
                <a:latin typeface="Aptos Display" panose="020B0004020202020204" pitchFamily="34" charset="0"/>
              </a:rPr>
              <a:t> (for GUI development)</a:t>
            </a:r>
          </a:p>
          <a:p>
            <a:pPr>
              <a:buFont typeface="Arial" panose="020B0604020202020204" pitchFamily="34" charset="0"/>
              <a:buChar char="•"/>
            </a:pPr>
            <a:r>
              <a:rPr lang="en-IN" sz="1800" dirty="0">
                <a:latin typeface="Aptos Display" panose="020B0004020202020204" pitchFamily="34" charset="0"/>
              </a:rPr>
              <a:t>NumPy (for data handling)</a:t>
            </a:r>
          </a:p>
        </p:txBody>
      </p:sp>
      <p:sp>
        <p:nvSpPr>
          <p:cNvPr id="20" name="TextBox 19">
            <a:extLst>
              <a:ext uri="{FF2B5EF4-FFF2-40B4-BE49-F238E27FC236}">
                <a16:creationId xmlns:a16="http://schemas.microsoft.com/office/drawing/2014/main" id="{46255E6B-E9DC-5DD0-58A0-8D51770A7E24}"/>
              </a:ext>
            </a:extLst>
          </p:cNvPr>
          <p:cNvSpPr txBox="1"/>
          <p:nvPr/>
        </p:nvSpPr>
        <p:spPr>
          <a:xfrm>
            <a:off x="785695" y="3916196"/>
            <a:ext cx="6096000" cy="646331"/>
          </a:xfrm>
          <a:prstGeom prst="rect">
            <a:avLst/>
          </a:prstGeom>
          <a:noFill/>
        </p:spPr>
        <p:txBody>
          <a:bodyPr wrap="square">
            <a:spAutoFit/>
          </a:bodyPr>
          <a:lstStyle/>
          <a:p>
            <a:pPr>
              <a:buNone/>
            </a:pPr>
            <a:r>
              <a:rPr lang="en-US" sz="1800" b="1" dirty="0">
                <a:latin typeface="Aptos Display" panose="020B0004020202020204" pitchFamily="34" charset="0"/>
              </a:rPr>
              <a:t>Databases</a:t>
            </a:r>
            <a:r>
              <a:rPr lang="en-US" sz="1800" dirty="0">
                <a:latin typeface="Aptos Display" panose="020B0004020202020204" pitchFamily="34" charset="0"/>
              </a:rPr>
              <a:t>:</a:t>
            </a:r>
          </a:p>
          <a:p>
            <a:pPr>
              <a:buFont typeface="Arial" panose="020B0604020202020204" pitchFamily="34" charset="0"/>
              <a:buChar char="•"/>
            </a:pPr>
            <a:r>
              <a:rPr lang="en-US" sz="1800" dirty="0">
                <a:latin typeface="Aptos Display" panose="020B0004020202020204" pitchFamily="34" charset="0"/>
              </a:rPr>
              <a:t>SQLite / MySQL (for storing face recognition data and logs)</a:t>
            </a:r>
          </a:p>
        </p:txBody>
      </p:sp>
      <p:sp>
        <p:nvSpPr>
          <p:cNvPr id="22" name="TextBox 21">
            <a:extLst>
              <a:ext uri="{FF2B5EF4-FFF2-40B4-BE49-F238E27FC236}">
                <a16:creationId xmlns:a16="http://schemas.microsoft.com/office/drawing/2014/main" id="{28192099-FAD2-BAF3-39B0-88D6BCCD8A1E}"/>
              </a:ext>
            </a:extLst>
          </p:cNvPr>
          <p:cNvSpPr txBox="1"/>
          <p:nvPr/>
        </p:nvSpPr>
        <p:spPr>
          <a:xfrm>
            <a:off x="785695" y="4562527"/>
            <a:ext cx="6096000" cy="923330"/>
          </a:xfrm>
          <a:prstGeom prst="rect">
            <a:avLst/>
          </a:prstGeom>
          <a:noFill/>
        </p:spPr>
        <p:txBody>
          <a:bodyPr wrap="square">
            <a:spAutoFit/>
          </a:bodyPr>
          <a:lstStyle/>
          <a:p>
            <a:pPr>
              <a:buNone/>
            </a:pPr>
            <a:r>
              <a:rPr lang="en-IN" sz="1800" b="1" dirty="0">
                <a:latin typeface="Aptos Display" panose="020B0004020202020204" pitchFamily="34" charset="0"/>
              </a:rPr>
              <a:t>Development Tools</a:t>
            </a:r>
            <a:r>
              <a:rPr lang="en-IN" sz="1800" dirty="0">
                <a:latin typeface="Aptos Display" panose="020B0004020202020204" pitchFamily="34" charset="0"/>
              </a:rPr>
              <a:t>:</a:t>
            </a:r>
          </a:p>
          <a:p>
            <a:pPr>
              <a:buFont typeface="Arial" panose="020B0604020202020204" pitchFamily="34" charset="0"/>
              <a:buChar char="•"/>
            </a:pPr>
            <a:r>
              <a:rPr lang="en-IN" sz="1800" dirty="0">
                <a:latin typeface="Aptos Display" panose="020B0004020202020204" pitchFamily="34" charset="0"/>
              </a:rPr>
              <a:t>Git &amp; GitHub (for version control)</a:t>
            </a:r>
          </a:p>
          <a:p>
            <a:pPr>
              <a:buFont typeface="Arial" panose="020B0604020202020204" pitchFamily="34" charset="0"/>
              <a:buChar char="•"/>
            </a:pPr>
            <a:r>
              <a:rPr lang="en-IN" sz="1800" dirty="0">
                <a:latin typeface="Aptos Display" panose="020B0004020202020204" pitchFamily="34" charset="0"/>
              </a:rPr>
              <a:t>VS Code (for development &amp; debugging)</a:t>
            </a:r>
          </a:p>
        </p:txBody>
      </p:sp>
      <p:sp>
        <p:nvSpPr>
          <p:cNvPr id="4" name="TextBox 3">
            <a:extLst>
              <a:ext uri="{FF2B5EF4-FFF2-40B4-BE49-F238E27FC236}">
                <a16:creationId xmlns:a16="http://schemas.microsoft.com/office/drawing/2014/main" id="{E2BE4A32-EEA1-8BA6-752B-18D62560C214}"/>
              </a:ext>
            </a:extLst>
          </p:cNvPr>
          <p:cNvSpPr txBox="1"/>
          <p:nvPr/>
        </p:nvSpPr>
        <p:spPr>
          <a:xfrm>
            <a:off x="785695" y="5485857"/>
            <a:ext cx="6096000" cy="738664"/>
          </a:xfrm>
          <a:prstGeom prst="rect">
            <a:avLst/>
          </a:prstGeom>
          <a:noFill/>
        </p:spPr>
        <p:txBody>
          <a:bodyPr wrap="square">
            <a:spAutoFit/>
          </a:bodyPr>
          <a:lstStyle/>
          <a:p>
            <a:pPr>
              <a:buNone/>
            </a:pPr>
            <a:r>
              <a:rPr lang="en-IN" b="1" dirty="0"/>
              <a:t>Hardware &amp; IoT</a:t>
            </a:r>
            <a:r>
              <a:rPr lang="en-IN" dirty="0"/>
              <a:t>:</a:t>
            </a:r>
          </a:p>
          <a:p>
            <a:pPr>
              <a:buFont typeface="Arial" panose="020B0604020202020204" pitchFamily="34" charset="0"/>
              <a:buChar char="•"/>
            </a:pPr>
            <a:r>
              <a:rPr lang="en-IN" dirty="0"/>
              <a:t>Raspberry Pi / Arduino (for automation and access control)</a:t>
            </a:r>
          </a:p>
          <a:p>
            <a:pPr>
              <a:buFont typeface="Arial" panose="020B0604020202020204" pitchFamily="34" charset="0"/>
              <a:buChar char="•"/>
            </a:pPr>
            <a:r>
              <a:rPr lang="en-IN" dirty="0"/>
              <a:t>Camera Modules (for live video input)</a:t>
            </a:r>
          </a:p>
        </p:txBody>
      </p:sp>
    </p:spTree>
    <p:extLst>
      <p:ext uri="{BB962C8B-B14F-4D97-AF65-F5344CB8AC3E}">
        <p14:creationId xmlns:p14="http://schemas.microsoft.com/office/powerpoint/2010/main" val="262476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A19BAAF7-420A-4A6C-A80F-07C7FB15B8AE}"/>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6C78C818-6F35-F2CA-4302-FF7F27CFDB2D}"/>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E38187EB-0731-0BC5-A5BF-40A2AB00E00B}"/>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7BD6A08F-FB06-6EAE-89D9-DD7B1A4C27C3}"/>
              </a:ext>
            </a:extLst>
          </p:cNvPr>
          <p:cNvSpPr txBox="1"/>
          <p:nvPr/>
        </p:nvSpPr>
        <p:spPr>
          <a:xfrm>
            <a:off x="344357" y="232021"/>
            <a:ext cx="6887716" cy="584775"/>
          </a:xfrm>
          <a:prstGeom prst="rect">
            <a:avLst/>
          </a:prstGeom>
          <a:noFill/>
        </p:spPr>
        <p:txBody>
          <a:bodyPr wrap="square">
            <a:spAutoFit/>
          </a:bodyPr>
          <a:lstStyle/>
          <a:p>
            <a:r>
              <a:rPr lang="en-US" sz="3200" b="1" dirty="0">
                <a:solidFill>
                  <a:srgbClr val="007367"/>
                </a:solidFill>
                <a:latin typeface="Aptos Display" panose="020B0004020202020204" pitchFamily="34" charset="0"/>
                <a:ea typeface="Inter"/>
                <a:cs typeface="Inter"/>
                <a:sym typeface="Inter"/>
              </a:rPr>
              <a:t>IOT Integration in Face  Recognition</a:t>
            </a:r>
            <a:endParaRPr lang="en-IN" sz="3200" dirty="0">
              <a:latin typeface="Aptos Display" panose="020B0004020202020204" pitchFamily="34" charset="0"/>
            </a:endParaRPr>
          </a:p>
        </p:txBody>
      </p:sp>
      <p:sp>
        <p:nvSpPr>
          <p:cNvPr id="16" name="TextBox 15">
            <a:extLst>
              <a:ext uri="{FF2B5EF4-FFF2-40B4-BE49-F238E27FC236}">
                <a16:creationId xmlns:a16="http://schemas.microsoft.com/office/drawing/2014/main" id="{DB4A5A1C-D657-CCB8-66E6-EC78DEA7671B}"/>
              </a:ext>
            </a:extLst>
          </p:cNvPr>
          <p:cNvSpPr txBox="1"/>
          <p:nvPr/>
        </p:nvSpPr>
        <p:spPr>
          <a:xfrm>
            <a:off x="688714" y="1068830"/>
            <a:ext cx="9813032" cy="1077218"/>
          </a:xfrm>
          <a:prstGeom prst="rect">
            <a:avLst/>
          </a:prstGeom>
          <a:noFill/>
        </p:spPr>
        <p:txBody>
          <a:bodyPr wrap="square">
            <a:spAutoFit/>
          </a:bodyPr>
          <a:lstStyle/>
          <a:p>
            <a:pPr>
              <a:buNone/>
            </a:pPr>
            <a:r>
              <a:rPr lang="en-US" sz="1600" dirty="0">
                <a:latin typeface="Aptos Display" panose="020B0004020202020204" pitchFamily="34" charset="0"/>
              </a:rPr>
              <a:t>By integrating IoT with your </a:t>
            </a:r>
            <a:r>
              <a:rPr lang="en-US" sz="1600" b="1" dirty="0">
                <a:latin typeface="Aptos Display" panose="020B0004020202020204" pitchFamily="34" charset="0"/>
              </a:rPr>
              <a:t>face detection and recognition project</a:t>
            </a:r>
            <a:r>
              <a:rPr lang="en-US" sz="1600" dirty="0">
                <a:latin typeface="Aptos Display" panose="020B0004020202020204" pitchFamily="34" charset="0"/>
              </a:rPr>
              <a:t>, it transforms into a </a:t>
            </a:r>
            <a:r>
              <a:rPr lang="en-US" sz="1600" b="1" dirty="0">
                <a:latin typeface="Aptos Display" panose="020B0004020202020204" pitchFamily="34" charset="0"/>
              </a:rPr>
              <a:t>smart security and automation system</a:t>
            </a:r>
            <a:r>
              <a:rPr lang="en-US" sz="1600" dirty="0">
                <a:latin typeface="Aptos Display" panose="020B0004020202020204" pitchFamily="34" charset="0"/>
              </a:rPr>
              <a:t>. The project can be used for </a:t>
            </a:r>
            <a:r>
              <a:rPr lang="en-US" sz="1600" b="1" dirty="0">
                <a:latin typeface="Aptos Display" panose="020B0004020202020204" pitchFamily="34" charset="0"/>
              </a:rPr>
              <a:t>automated access control, real-time surveillance, attendance tracking, and smart home automation</a:t>
            </a:r>
            <a:r>
              <a:rPr lang="en-US" sz="1600" dirty="0">
                <a:latin typeface="Aptos Display" panose="020B0004020202020204" pitchFamily="34" charset="0"/>
              </a:rPr>
              <a:t> by connecting with IoT devices like </a:t>
            </a:r>
            <a:r>
              <a:rPr lang="en-US" sz="1600" b="1" dirty="0">
                <a:latin typeface="Aptos Display" panose="020B0004020202020204" pitchFamily="34" charset="0"/>
              </a:rPr>
              <a:t>Raspberry Pi, ESP8266, or cloud platforms (AWS IoT, Firebase, Azure IoT)</a:t>
            </a:r>
            <a:r>
              <a:rPr lang="en-US" sz="1600" dirty="0">
                <a:latin typeface="Aptos Display" panose="020B0004020202020204" pitchFamily="34" charset="0"/>
              </a:rPr>
              <a:t>.</a:t>
            </a:r>
          </a:p>
        </p:txBody>
      </p:sp>
      <p:sp>
        <p:nvSpPr>
          <p:cNvPr id="6" name="TextBox 5">
            <a:extLst>
              <a:ext uri="{FF2B5EF4-FFF2-40B4-BE49-F238E27FC236}">
                <a16:creationId xmlns:a16="http://schemas.microsoft.com/office/drawing/2014/main" id="{CACB0966-1A4D-5E18-A721-86360B805B3F}"/>
              </a:ext>
            </a:extLst>
          </p:cNvPr>
          <p:cNvSpPr txBox="1"/>
          <p:nvPr/>
        </p:nvSpPr>
        <p:spPr>
          <a:xfrm>
            <a:off x="688714" y="2479952"/>
            <a:ext cx="6096000" cy="400110"/>
          </a:xfrm>
          <a:prstGeom prst="rect">
            <a:avLst/>
          </a:prstGeom>
          <a:noFill/>
        </p:spPr>
        <p:txBody>
          <a:bodyPr wrap="square">
            <a:spAutoFit/>
          </a:bodyPr>
          <a:lstStyle/>
          <a:p>
            <a:r>
              <a:rPr lang="en-IN" sz="2000" b="1" dirty="0">
                <a:latin typeface="Aptos Display" panose="020B0004020202020204" pitchFamily="34" charset="0"/>
              </a:rPr>
              <a:t>Use of the Project:</a:t>
            </a:r>
          </a:p>
        </p:txBody>
      </p:sp>
      <p:sp>
        <p:nvSpPr>
          <p:cNvPr id="11" name="TextBox 10">
            <a:extLst>
              <a:ext uri="{FF2B5EF4-FFF2-40B4-BE49-F238E27FC236}">
                <a16:creationId xmlns:a16="http://schemas.microsoft.com/office/drawing/2014/main" id="{09302706-91C6-71F0-586D-728997D17DAB}"/>
              </a:ext>
            </a:extLst>
          </p:cNvPr>
          <p:cNvSpPr txBox="1"/>
          <p:nvPr/>
        </p:nvSpPr>
        <p:spPr>
          <a:xfrm>
            <a:off x="906469" y="3142097"/>
            <a:ext cx="6498786" cy="2062103"/>
          </a:xfrm>
          <a:prstGeom prst="rect">
            <a:avLst/>
          </a:prstGeom>
          <a:noFill/>
        </p:spPr>
        <p:txBody>
          <a:bodyPr wrap="square">
            <a:spAutoFit/>
          </a:bodyPr>
          <a:lstStyle/>
          <a:p>
            <a:pPr marL="285750" indent="-285750">
              <a:buFont typeface="Arial" panose="020B0604020202020204" pitchFamily="34" charset="0"/>
              <a:buChar char="•"/>
            </a:pPr>
            <a:r>
              <a:rPr lang="en-US" sz="1600" b="1" dirty="0"/>
              <a:t>Enhanced Security</a:t>
            </a:r>
            <a:r>
              <a:rPr lang="en-US" sz="1600" dirty="0"/>
              <a:t> – Automates access control with face authentication.</a:t>
            </a:r>
          </a:p>
          <a:p>
            <a:pPr marL="285750" indent="-285750">
              <a:buFont typeface="Arial" panose="020B0604020202020204" pitchFamily="34" charset="0"/>
              <a:buChar char="•"/>
            </a:pPr>
            <a:r>
              <a:rPr lang="en-US" sz="1600" dirty="0"/>
              <a:t> </a:t>
            </a:r>
            <a:r>
              <a:rPr lang="en-US" sz="1600" b="1" dirty="0"/>
              <a:t>Smart Monitoring</a:t>
            </a:r>
            <a:r>
              <a:rPr lang="en-US" sz="1600" dirty="0"/>
              <a:t> – Sends alerts for unknown faces in restricted areas.</a:t>
            </a:r>
          </a:p>
          <a:p>
            <a:pPr marL="285750" indent="-285750">
              <a:buFont typeface="Arial" panose="020B0604020202020204" pitchFamily="34" charset="0"/>
              <a:buChar char="•"/>
            </a:pPr>
            <a:r>
              <a:rPr lang="en-US" sz="1600" dirty="0"/>
              <a:t> </a:t>
            </a:r>
            <a:r>
              <a:rPr lang="en-US" sz="1600" b="1" dirty="0"/>
              <a:t>Automated Attendance</a:t>
            </a:r>
            <a:r>
              <a:rPr lang="en-US" sz="1600" dirty="0"/>
              <a:t> – Logs entries without manual intervention.</a:t>
            </a:r>
          </a:p>
          <a:p>
            <a:pPr marL="285750" indent="-285750">
              <a:buFont typeface="Arial" panose="020B0604020202020204" pitchFamily="34" charset="0"/>
              <a:buChar char="•"/>
            </a:pPr>
            <a:r>
              <a:rPr lang="en-US" sz="1600" dirty="0"/>
              <a:t> </a:t>
            </a:r>
            <a:r>
              <a:rPr lang="en-US" sz="1600" b="1" dirty="0"/>
              <a:t>IoT-Based Automation</a:t>
            </a:r>
            <a:r>
              <a:rPr lang="en-US" sz="1600" dirty="0"/>
              <a:t> – Controls doors, lights, and security systems.</a:t>
            </a:r>
            <a:endParaRPr lang="en-IN" sz="1600" dirty="0"/>
          </a:p>
        </p:txBody>
      </p:sp>
      <p:pic>
        <p:nvPicPr>
          <p:cNvPr id="13" name="Picture 12">
            <a:extLst>
              <a:ext uri="{FF2B5EF4-FFF2-40B4-BE49-F238E27FC236}">
                <a16:creationId xmlns:a16="http://schemas.microsoft.com/office/drawing/2014/main" id="{8EF27A60-A836-400E-444D-03CF7DB6C67C}"/>
              </a:ext>
            </a:extLst>
          </p:cNvPr>
          <p:cNvPicPr>
            <a:picLocks noChangeAspect="1"/>
          </p:cNvPicPr>
          <p:nvPr/>
        </p:nvPicPr>
        <p:blipFill>
          <a:blip r:embed="rId4"/>
          <a:stretch>
            <a:fillRect/>
          </a:stretch>
        </p:blipFill>
        <p:spPr>
          <a:xfrm>
            <a:off x="7987025" y="1966004"/>
            <a:ext cx="3651798" cy="3651798"/>
          </a:xfrm>
          <a:prstGeom prst="rect">
            <a:avLst/>
          </a:prstGeom>
        </p:spPr>
      </p:pic>
    </p:spTree>
    <p:extLst>
      <p:ext uri="{BB962C8B-B14F-4D97-AF65-F5344CB8AC3E}">
        <p14:creationId xmlns:p14="http://schemas.microsoft.com/office/powerpoint/2010/main" val="278859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8C65BE4-D367-B171-F1BD-7322D0D9CBD1}"/>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A008D41A-5104-5677-B472-354DD7654DE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31BF6174-DE92-B9EE-7D2E-B917EF5F33DF}"/>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0B117069-CD5E-0DD7-6A77-3BC031C91802}"/>
              </a:ext>
            </a:extLst>
          </p:cNvPr>
          <p:cNvSpPr txBox="1"/>
          <p:nvPr/>
        </p:nvSpPr>
        <p:spPr>
          <a:xfrm>
            <a:off x="707788" y="1659285"/>
            <a:ext cx="5063373" cy="3323987"/>
          </a:xfrm>
          <a:prstGeom prst="rect">
            <a:avLst/>
          </a:prstGeom>
          <a:noFill/>
        </p:spPr>
        <p:txBody>
          <a:bodyPr wrap="square">
            <a:spAutoFit/>
          </a:bodyPr>
          <a:lstStyle/>
          <a:p>
            <a:pPr algn="just">
              <a:buFont typeface="Arial" panose="020B0604020202020204" pitchFamily="34" charset="0"/>
              <a:buChar char="•"/>
            </a:pPr>
            <a:r>
              <a:rPr lang="en-US" b="1" dirty="0">
                <a:latin typeface="Aptos Display" panose="020B0004020202020204" pitchFamily="34" charset="0"/>
              </a:rPr>
              <a:t>Flow Start</a:t>
            </a:r>
            <a:r>
              <a:rPr lang="en-US" dirty="0">
                <a:latin typeface="Aptos Display" panose="020B0004020202020204" pitchFamily="34" charset="0"/>
              </a:rPr>
              <a:t> → Detect Motion → Capture Image → Analyze Image → </a:t>
            </a:r>
            <a:r>
              <a:rPr lang="en-US" b="1" dirty="0">
                <a:latin typeface="Aptos Display" panose="020B0004020202020204" pitchFamily="34" charset="0"/>
              </a:rPr>
              <a:t>Decision Point - Is Face </a:t>
            </a:r>
            <a:r>
              <a:rPr lang="en-US" b="1" dirty="0" err="1">
                <a:latin typeface="Aptos Display" panose="020B0004020202020204" pitchFamily="34" charset="0"/>
              </a:rPr>
              <a:t>Detected?</a:t>
            </a:r>
            <a:r>
              <a:rPr lang="en-US" dirty="0" err="1">
                <a:latin typeface="Aptos Display" panose="020B0004020202020204" pitchFamily="34" charset="0"/>
              </a:rPr>
              <a:t>If</a:t>
            </a:r>
            <a:r>
              <a:rPr lang="en-US" dirty="0">
                <a:latin typeface="Aptos Display" panose="020B0004020202020204" pitchFamily="34" charset="0"/>
              </a:rPr>
              <a:t> </a:t>
            </a:r>
            <a:r>
              <a:rPr lang="en-US" b="1" dirty="0">
                <a:latin typeface="Aptos Display" panose="020B0004020202020204" pitchFamily="34" charset="0"/>
              </a:rPr>
              <a:t>Yes</a:t>
            </a:r>
            <a:r>
              <a:rPr lang="en-US" dirty="0">
                <a:latin typeface="Aptos Display" panose="020B0004020202020204" pitchFamily="34" charset="0"/>
              </a:rPr>
              <a:t>: Continue to Recognize Face → </a:t>
            </a:r>
            <a:r>
              <a:rPr lang="en-US" b="1" dirty="0">
                <a:latin typeface="Aptos Display" panose="020B0004020202020204" pitchFamily="34" charset="0"/>
              </a:rPr>
              <a:t>Decision Point - Is Face Recognized?</a:t>
            </a:r>
            <a:endParaRPr lang="en-US" dirty="0">
              <a:latin typeface="Aptos Display" panose="020B0004020202020204" pitchFamily="34" charset="0"/>
            </a:endParaRPr>
          </a:p>
          <a:p>
            <a:pPr marL="742950" lvl="1" indent="-285750" algn="just">
              <a:buFont typeface="Arial" panose="020B0604020202020204" pitchFamily="34" charset="0"/>
              <a:buChar char="•"/>
            </a:pPr>
            <a:r>
              <a:rPr lang="en-US" dirty="0">
                <a:latin typeface="Aptos Display" panose="020B0004020202020204" pitchFamily="34" charset="0"/>
              </a:rPr>
              <a:t>If </a:t>
            </a:r>
            <a:r>
              <a:rPr lang="en-US" b="1" dirty="0">
                <a:latin typeface="Aptos Display" panose="020B0004020202020204" pitchFamily="34" charset="0"/>
              </a:rPr>
              <a:t>Yes</a:t>
            </a:r>
            <a:r>
              <a:rPr lang="en-US" dirty="0">
                <a:latin typeface="Aptos Display" panose="020B0004020202020204" pitchFamily="34" charset="0"/>
              </a:rPr>
              <a:t>:</a:t>
            </a:r>
          </a:p>
          <a:p>
            <a:pPr marL="1143000" lvl="2" indent="-228600" algn="just">
              <a:buFont typeface="Arial" panose="020B0604020202020204" pitchFamily="34" charset="0"/>
              <a:buChar char="•"/>
            </a:pPr>
            <a:r>
              <a:rPr lang="en-US" dirty="0">
                <a:latin typeface="Aptos Display" panose="020B0004020202020204" pitchFamily="34" charset="0"/>
              </a:rPr>
              <a:t>Send Notification</a:t>
            </a:r>
          </a:p>
          <a:p>
            <a:pPr marL="1143000" lvl="2" indent="-228600" algn="just">
              <a:buFont typeface="Arial" panose="020B0604020202020204" pitchFamily="34" charset="0"/>
              <a:buChar char="•"/>
            </a:pPr>
            <a:r>
              <a:rPr lang="en-US" dirty="0">
                <a:latin typeface="Aptos Display" panose="020B0004020202020204" pitchFamily="34" charset="0"/>
              </a:rPr>
              <a:t>Update Cloud Server</a:t>
            </a:r>
          </a:p>
          <a:p>
            <a:pPr marL="1143000" lvl="2" indent="-228600" algn="just">
              <a:buFont typeface="Arial" panose="020B0604020202020204" pitchFamily="34" charset="0"/>
              <a:buChar char="•"/>
            </a:pPr>
            <a:r>
              <a:rPr lang="en-US" dirty="0">
                <a:latin typeface="Aptos Display" panose="020B0004020202020204" pitchFamily="34" charset="0"/>
              </a:rPr>
              <a:t>Log Entry</a:t>
            </a:r>
          </a:p>
          <a:p>
            <a:pPr marL="1143000" lvl="2" indent="-228600" algn="just">
              <a:buFont typeface="Arial" panose="020B0604020202020204" pitchFamily="34" charset="0"/>
              <a:buChar char="•"/>
            </a:pPr>
            <a:r>
              <a:rPr lang="en-US" b="1" dirty="0">
                <a:latin typeface="Aptos Display" panose="020B0004020202020204" pitchFamily="34" charset="0"/>
              </a:rPr>
              <a:t>End</a:t>
            </a:r>
            <a:endParaRPr lang="en-US" dirty="0">
              <a:latin typeface="Aptos Display" panose="020B0004020202020204" pitchFamily="34" charset="0"/>
            </a:endParaRPr>
          </a:p>
          <a:p>
            <a:pPr marL="742950" lvl="1" indent="-285750" algn="just">
              <a:buFont typeface="Arial" panose="020B0604020202020204" pitchFamily="34" charset="0"/>
              <a:buChar char="•"/>
            </a:pPr>
            <a:r>
              <a:rPr lang="en-US" dirty="0">
                <a:latin typeface="Aptos Display" panose="020B0004020202020204" pitchFamily="34" charset="0"/>
              </a:rPr>
              <a:t>If </a:t>
            </a:r>
            <a:r>
              <a:rPr lang="en-US" b="1" dirty="0">
                <a:latin typeface="Aptos Display" panose="020B0004020202020204" pitchFamily="34" charset="0"/>
              </a:rPr>
              <a:t>No</a:t>
            </a:r>
            <a:r>
              <a:rPr lang="en-US" dirty="0">
                <a:latin typeface="Aptos Display" panose="020B0004020202020204" pitchFamily="34" charset="0"/>
              </a:rPr>
              <a:t>:</a:t>
            </a:r>
          </a:p>
          <a:p>
            <a:pPr marL="1143000" lvl="2" indent="-228600" algn="just">
              <a:buFont typeface="Arial" panose="020B0604020202020204" pitchFamily="34" charset="0"/>
              <a:buChar char="•"/>
            </a:pPr>
            <a:r>
              <a:rPr lang="en-US" dirty="0">
                <a:latin typeface="Aptos Display" panose="020B0004020202020204" pitchFamily="34" charset="0"/>
              </a:rPr>
              <a:t>Store Data for Further Analysis</a:t>
            </a:r>
          </a:p>
          <a:p>
            <a:pPr marL="1143000" lvl="2" indent="-228600" algn="just">
              <a:buFont typeface="Arial" panose="020B0604020202020204" pitchFamily="34" charset="0"/>
              <a:buChar char="•"/>
            </a:pPr>
            <a:r>
              <a:rPr lang="en-US" dirty="0">
                <a:latin typeface="Aptos Display" panose="020B0004020202020204" pitchFamily="34" charset="0"/>
              </a:rPr>
              <a:t>Trigger Alert to Security</a:t>
            </a:r>
          </a:p>
          <a:p>
            <a:pPr marL="1143000" lvl="2" indent="-228600" algn="just">
              <a:buFont typeface="Arial" panose="020B0604020202020204" pitchFamily="34" charset="0"/>
              <a:buChar char="•"/>
            </a:pPr>
            <a:r>
              <a:rPr lang="en-US" dirty="0">
                <a:latin typeface="Aptos Display" panose="020B0004020202020204" pitchFamily="34" charset="0"/>
              </a:rPr>
              <a:t>Mark for Manual Review</a:t>
            </a:r>
          </a:p>
          <a:p>
            <a:pPr marL="1143000" lvl="2" indent="-228600" algn="just">
              <a:buFont typeface="Arial" panose="020B0604020202020204" pitchFamily="34" charset="0"/>
              <a:buChar char="•"/>
            </a:pPr>
            <a:r>
              <a:rPr lang="en-US" dirty="0">
                <a:latin typeface="Aptos Display" panose="020B0004020202020204" pitchFamily="34" charset="0"/>
              </a:rPr>
              <a:t>Retry Recognition (Optional)</a:t>
            </a:r>
          </a:p>
          <a:p>
            <a:pPr marL="1143000" lvl="2" indent="-228600" algn="just">
              <a:buFont typeface="Arial" panose="020B0604020202020204" pitchFamily="34" charset="0"/>
              <a:buChar char="•"/>
            </a:pPr>
            <a:r>
              <a:rPr lang="en-US" b="1" dirty="0">
                <a:latin typeface="Aptos Display" panose="020B0004020202020204" pitchFamily="34" charset="0"/>
              </a:rPr>
              <a:t>End</a:t>
            </a:r>
            <a:endParaRPr lang="en-US" dirty="0">
              <a:latin typeface="Aptos Display" panose="020B0004020202020204" pitchFamily="34" charset="0"/>
            </a:endParaRPr>
          </a:p>
          <a:p>
            <a:pPr algn="just">
              <a:buFont typeface="Arial" panose="020B0604020202020204" pitchFamily="34" charset="0"/>
              <a:buChar char="•"/>
            </a:pPr>
            <a:r>
              <a:rPr lang="en-US" dirty="0">
                <a:latin typeface="Aptos Display" panose="020B0004020202020204" pitchFamily="34" charset="0"/>
              </a:rPr>
              <a:t>If </a:t>
            </a:r>
            <a:r>
              <a:rPr lang="en-US" b="1" dirty="0">
                <a:latin typeface="Aptos Display" panose="020B0004020202020204" pitchFamily="34" charset="0"/>
              </a:rPr>
              <a:t>No</a:t>
            </a:r>
            <a:r>
              <a:rPr lang="en-US" dirty="0">
                <a:latin typeface="Aptos Display" panose="020B0004020202020204" pitchFamily="34" charset="0"/>
              </a:rPr>
              <a:t>: Return to Detect Motion</a:t>
            </a:r>
          </a:p>
        </p:txBody>
      </p:sp>
      <p:sp>
        <p:nvSpPr>
          <p:cNvPr id="11" name="TextBox 10">
            <a:extLst>
              <a:ext uri="{FF2B5EF4-FFF2-40B4-BE49-F238E27FC236}">
                <a16:creationId xmlns:a16="http://schemas.microsoft.com/office/drawing/2014/main" id="{8198F47F-214A-F8F6-CE89-B901C1393DD2}"/>
              </a:ext>
            </a:extLst>
          </p:cNvPr>
          <p:cNvSpPr txBox="1"/>
          <p:nvPr/>
        </p:nvSpPr>
        <p:spPr>
          <a:xfrm>
            <a:off x="281344" y="433497"/>
            <a:ext cx="6106390" cy="646331"/>
          </a:xfrm>
          <a:prstGeom prst="rect">
            <a:avLst/>
          </a:prstGeom>
          <a:noFill/>
        </p:spPr>
        <p:txBody>
          <a:bodyPr wrap="square">
            <a:spAutoFit/>
          </a:bodyPr>
          <a:lstStyle/>
          <a:p>
            <a:pPr>
              <a:spcBef>
                <a:spcPts val="1200"/>
              </a:spcBef>
              <a:spcAft>
                <a:spcPts val="1200"/>
              </a:spcAft>
            </a:pPr>
            <a:r>
              <a:rPr lang="en-US" sz="3600" b="1" dirty="0">
                <a:solidFill>
                  <a:srgbClr val="007367"/>
                </a:solidFill>
                <a:latin typeface="Aptos Display" panose="020B0004020202020204" pitchFamily="34" charset="0"/>
                <a:ea typeface="Inter"/>
                <a:sym typeface="Inter"/>
              </a:rPr>
              <a:t>ACTIVITY DIAGRAM </a:t>
            </a:r>
            <a:endParaRPr lang="en-US" sz="3600" b="1" dirty="0">
              <a:effectLst/>
              <a:latin typeface="Aptos Display" panose="020B0004020202020204" pitchFamily="34" charset="0"/>
            </a:endParaRPr>
          </a:p>
        </p:txBody>
      </p:sp>
      <p:pic>
        <p:nvPicPr>
          <p:cNvPr id="2" name="image6.jpg">
            <a:extLst>
              <a:ext uri="{FF2B5EF4-FFF2-40B4-BE49-F238E27FC236}">
                <a16:creationId xmlns:a16="http://schemas.microsoft.com/office/drawing/2014/main" id="{D759BDAC-7FD4-5226-D3B9-F3C62C647822}"/>
              </a:ext>
            </a:extLst>
          </p:cNvPr>
          <p:cNvPicPr/>
          <p:nvPr/>
        </p:nvPicPr>
        <p:blipFill>
          <a:blip r:embed="rId4"/>
          <a:srcRect l="12820"/>
          <a:stretch>
            <a:fillRect/>
          </a:stretch>
        </p:blipFill>
        <p:spPr>
          <a:xfrm>
            <a:off x="6683939" y="798563"/>
            <a:ext cx="5073650" cy="4981575"/>
          </a:xfrm>
          <a:prstGeom prst="rect">
            <a:avLst/>
          </a:prstGeom>
          <a:ln/>
        </p:spPr>
      </p:pic>
    </p:spTree>
    <p:extLst>
      <p:ext uri="{BB962C8B-B14F-4D97-AF65-F5344CB8AC3E}">
        <p14:creationId xmlns:p14="http://schemas.microsoft.com/office/powerpoint/2010/main" val="1429208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FE0C779-FEFF-3FD0-29D7-25FB793C45BE}"/>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D6F304F6-0E73-65FC-B9C4-3C2387AC4C7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BCF6A87A-5762-CB60-D8DB-9503445703BF}"/>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9F061F4E-7FF6-8245-795A-6E683C5FABFA}"/>
              </a:ext>
            </a:extLst>
          </p:cNvPr>
          <p:cNvSpPr txBox="1"/>
          <p:nvPr/>
        </p:nvSpPr>
        <p:spPr>
          <a:xfrm>
            <a:off x="434411" y="1848415"/>
            <a:ext cx="4789808" cy="3323987"/>
          </a:xfrm>
          <a:prstGeom prst="rect">
            <a:avLst/>
          </a:prstGeom>
          <a:noFill/>
        </p:spPr>
        <p:txBody>
          <a:bodyPr wrap="square">
            <a:spAutoFit/>
          </a:bodyPr>
          <a:lstStyle/>
          <a:p>
            <a:r>
              <a:rPr lang="en-US" b="1" dirty="0">
                <a:latin typeface="Aptos Display" panose="020B0004020202020204" pitchFamily="34" charset="0"/>
              </a:rPr>
              <a:t>Actors and Components:</a:t>
            </a:r>
          </a:p>
          <a:p>
            <a:endParaRPr lang="en-US" b="1" dirty="0">
              <a:latin typeface="Aptos Display" panose="020B0004020202020204" pitchFamily="34" charset="0"/>
            </a:endParaRPr>
          </a:p>
          <a:p>
            <a:pPr>
              <a:buFont typeface="+mj-lt"/>
              <a:buAutoNum type="arabicPeriod"/>
            </a:pPr>
            <a:r>
              <a:rPr lang="en-US" b="1" dirty="0">
                <a:latin typeface="Aptos Display" panose="020B0004020202020204" pitchFamily="34" charset="0"/>
              </a:rPr>
              <a:t>User</a:t>
            </a:r>
            <a:r>
              <a:rPr lang="en-US" dirty="0">
                <a:latin typeface="Aptos Display" panose="020B0004020202020204" pitchFamily="34" charset="0"/>
              </a:rPr>
              <a:t>: Receives notifications or alerts.</a:t>
            </a:r>
          </a:p>
          <a:p>
            <a:pPr>
              <a:buFont typeface="+mj-lt"/>
              <a:buAutoNum type="arabicPeriod"/>
            </a:pPr>
            <a:endParaRPr lang="en-US" dirty="0">
              <a:latin typeface="Aptos Display" panose="020B0004020202020204" pitchFamily="34" charset="0"/>
            </a:endParaRPr>
          </a:p>
          <a:p>
            <a:pPr>
              <a:buFont typeface="+mj-lt"/>
              <a:buAutoNum type="arabicPeriod"/>
            </a:pPr>
            <a:r>
              <a:rPr lang="en-US" b="1" dirty="0">
                <a:latin typeface="Aptos Display" panose="020B0004020202020204" pitchFamily="34" charset="0"/>
              </a:rPr>
              <a:t>Camera System</a:t>
            </a:r>
            <a:r>
              <a:rPr lang="en-US" dirty="0">
                <a:latin typeface="Aptos Display" panose="020B0004020202020204" pitchFamily="34" charset="0"/>
              </a:rPr>
              <a:t>: Detects motion, captures images, and sends them for analysis.</a:t>
            </a:r>
          </a:p>
          <a:p>
            <a:pPr>
              <a:buFont typeface="+mj-lt"/>
              <a:buAutoNum type="arabicPeriod"/>
            </a:pPr>
            <a:endParaRPr lang="en-US" dirty="0">
              <a:latin typeface="Aptos Display" panose="020B0004020202020204" pitchFamily="34" charset="0"/>
            </a:endParaRPr>
          </a:p>
          <a:p>
            <a:pPr>
              <a:buFont typeface="+mj-lt"/>
              <a:buAutoNum type="arabicPeriod"/>
            </a:pPr>
            <a:r>
              <a:rPr lang="en-US" b="1" dirty="0">
                <a:latin typeface="Aptos Display" panose="020B0004020202020204" pitchFamily="34" charset="0"/>
              </a:rPr>
              <a:t>Recognition Software</a:t>
            </a:r>
            <a:r>
              <a:rPr lang="en-US" dirty="0">
                <a:latin typeface="Aptos Display" panose="020B0004020202020204" pitchFamily="34" charset="0"/>
              </a:rPr>
              <a:t>: Processes images to detect and recognize faces.</a:t>
            </a:r>
          </a:p>
          <a:p>
            <a:pPr>
              <a:buFont typeface="+mj-lt"/>
              <a:buAutoNum type="arabicPeriod"/>
            </a:pPr>
            <a:endParaRPr lang="en-US" dirty="0">
              <a:latin typeface="Aptos Display" panose="020B0004020202020204" pitchFamily="34" charset="0"/>
            </a:endParaRPr>
          </a:p>
          <a:p>
            <a:pPr>
              <a:buFont typeface="+mj-lt"/>
              <a:buAutoNum type="arabicPeriod"/>
            </a:pPr>
            <a:r>
              <a:rPr lang="en-US" b="1" dirty="0">
                <a:latin typeface="Aptos Display" panose="020B0004020202020204" pitchFamily="34" charset="0"/>
              </a:rPr>
              <a:t>Data Base</a:t>
            </a:r>
            <a:r>
              <a:rPr lang="en-US" dirty="0">
                <a:latin typeface="Aptos Display" panose="020B0004020202020204" pitchFamily="34" charset="0"/>
              </a:rPr>
              <a:t>: Stores data, manages logs, and sends notifications or alerts.</a:t>
            </a:r>
          </a:p>
          <a:p>
            <a:pPr>
              <a:buFont typeface="+mj-lt"/>
              <a:buAutoNum type="arabicPeriod"/>
            </a:pPr>
            <a:endParaRPr lang="en-US" dirty="0">
              <a:latin typeface="Aptos Display" panose="020B0004020202020204" pitchFamily="34" charset="0"/>
            </a:endParaRPr>
          </a:p>
          <a:p>
            <a:pPr>
              <a:buFont typeface="+mj-lt"/>
              <a:buAutoNum type="arabicPeriod"/>
            </a:pPr>
            <a:r>
              <a:rPr lang="en-US" b="1" dirty="0">
                <a:latin typeface="Aptos Display" panose="020B0004020202020204" pitchFamily="34" charset="0"/>
              </a:rPr>
              <a:t>Administrator</a:t>
            </a:r>
            <a:r>
              <a:rPr lang="en-US" dirty="0">
                <a:latin typeface="Aptos Display" panose="020B0004020202020204" pitchFamily="34" charset="0"/>
              </a:rPr>
              <a:t>: Manages system settings, reviews unrecognized images, and updates the database.</a:t>
            </a:r>
          </a:p>
        </p:txBody>
      </p:sp>
      <p:sp>
        <p:nvSpPr>
          <p:cNvPr id="11" name="TextBox 10">
            <a:extLst>
              <a:ext uri="{FF2B5EF4-FFF2-40B4-BE49-F238E27FC236}">
                <a16:creationId xmlns:a16="http://schemas.microsoft.com/office/drawing/2014/main" id="{BC3306D5-FC50-C272-9B19-62BFC9A875F5}"/>
              </a:ext>
            </a:extLst>
          </p:cNvPr>
          <p:cNvSpPr txBox="1"/>
          <p:nvPr/>
        </p:nvSpPr>
        <p:spPr>
          <a:xfrm>
            <a:off x="281344" y="407222"/>
            <a:ext cx="6106390" cy="646331"/>
          </a:xfrm>
          <a:prstGeom prst="rect">
            <a:avLst/>
          </a:prstGeom>
          <a:noFill/>
        </p:spPr>
        <p:txBody>
          <a:bodyPr wrap="square">
            <a:spAutoFit/>
          </a:bodyPr>
          <a:lstStyle/>
          <a:p>
            <a:pPr>
              <a:spcBef>
                <a:spcPts val="1200"/>
              </a:spcBef>
              <a:spcAft>
                <a:spcPts val="1200"/>
              </a:spcAft>
            </a:pPr>
            <a:r>
              <a:rPr lang="en-US" sz="3600" b="1" dirty="0">
                <a:solidFill>
                  <a:srgbClr val="007367"/>
                </a:solidFill>
                <a:latin typeface="Aptos Display" panose="020B0004020202020204" pitchFamily="34" charset="0"/>
                <a:ea typeface="Inter"/>
                <a:sym typeface="Inter"/>
              </a:rPr>
              <a:t>USECASE DIAGRAM </a:t>
            </a:r>
            <a:endParaRPr lang="en-US" sz="3600" b="1" dirty="0">
              <a:effectLst/>
              <a:latin typeface="Aptos Display" panose="020B0004020202020204" pitchFamily="34" charset="0"/>
            </a:endParaRPr>
          </a:p>
        </p:txBody>
      </p:sp>
      <p:pic>
        <p:nvPicPr>
          <p:cNvPr id="4" name="Picture 3">
            <a:extLst>
              <a:ext uri="{FF2B5EF4-FFF2-40B4-BE49-F238E27FC236}">
                <a16:creationId xmlns:a16="http://schemas.microsoft.com/office/drawing/2014/main" id="{2E1D8297-383F-CE00-122E-D2B379B36AF9}"/>
              </a:ext>
            </a:extLst>
          </p:cNvPr>
          <p:cNvPicPr>
            <a:picLocks noChangeAspect="1"/>
          </p:cNvPicPr>
          <p:nvPr/>
        </p:nvPicPr>
        <p:blipFill>
          <a:blip r:embed="rId4"/>
          <a:stretch>
            <a:fillRect/>
          </a:stretch>
        </p:blipFill>
        <p:spPr>
          <a:xfrm>
            <a:off x="5531981" y="407222"/>
            <a:ext cx="6378675" cy="4950476"/>
          </a:xfrm>
          <a:prstGeom prst="rect">
            <a:avLst/>
          </a:prstGeom>
        </p:spPr>
      </p:pic>
    </p:spTree>
    <p:extLst>
      <p:ext uri="{BB962C8B-B14F-4D97-AF65-F5344CB8AC3E}">
        <p14:creationId xmlns:p14="http://schemas.microsoft.com/office/powerpoint/2010/main" val="2091167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912088F9-354C-3ED0-36B1-0E9C32FCED6C}"/>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5C277629-B389-A8F6-B6F1-89540AA967C7}"/>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3F1D2AFC-8621-D2EB-A4B0-7C2E00936F8A}"/>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5A15EA4B-4E5F-EC1B-0C8F-C9CB5A76DCE9}"/>
              </a:ext>
            </a:extLst>
          </p:cNvPr>
          <p:cNvSpPr txBox="1"/>
          <p:nvPr/>
        </p:nvSpPr>
        <p:spPr>
          <a:xfrm>
            <a:off x="281344" y="407222"/>
            <a:ext cx="6106390" cy="646331"/>
          </a:xfrm>
          <a:prstGeom prst="rect">
            <a:avLst/>
          </a:prstGeom>
          <a:noFill/>
        </p:spPr>
        <p:txBody>
          <a:bodyPr wrap="square">
            <a:spAutoFit/>
          </a:bodyPr>
          <a:lstStyle/>
          <a:p>
            <a:pPr>
              <a:spcBef>
                <a:spcPts val="1200"/>
              </a:spcBef>
              <a:spcAft>
                <a:spcPts val="1200"/>
              </a:spcAft>
            </a:pPr>
            <a:r>
              <a:rPr lang="en-US" sz="3600" b="1" dirty="0">
                <a:solidFill>
                  <a:srgbClr val="007367"/>
                </a:solidFill>
                <a:latin typeface="Aptos Display" panose="020B0004020202020204" pitchFamily="34" charset="0"/>
                <a:ea typeface="Inter"/>
                <a:sym typeface="Inter"/>
              </a:rPr>
              <a:t>CLASS  DIAGRAM </a:t>
            </a:r>
            <a:endParaRPr lang="en-US" sz="3600" b="1" dirty="0">
              <a:effectLst/>
              <a:latin typeface="Aptos Display" panose="020B0004020202020204" pitchFamily="34" charset="0"/>
            </a:endParaRPr>
          </a:p>
        </p:txBody>
      </p:sp>
      <p:pic>
        <p:nvPicPr>
          <p:cNvPr id="6" name="Picture 5">
            <a:extLst>
              <a:ext uri="{FF2B5EF4-FFF2-40B4-BE49-F238E27FC236}">
                <a16:creationId xmlns:a16="http://schemas.microsoft.com/office/drawing/2014/main" id="{BA7884FE-CA30-B401-2EDF-E0E6094B743E}"/>
              </a:ext>
            </a:extLst>
          </p:cNvPr>
          <p:cNvPicPr>
            <a:picLocks noChangeAspect="1"/>
          </p:cNvPicPr>
          <p:nvPr/>
        </p:nvPicPr>
        <p:blipFill>
          <a:blip r:embed="rId4"/>
          <a:stretch>
            <a:fillRect/>
          </a:stretch>
        </p:blipFill>
        <p:spPr>
          <a:xfrm>
            <a:off x="5401559" y="1385932"/>
            <a:ext cx="6356030" cy="4364181"/>
          </a:xfrm>
          <a:prstGeom prst="rect">
            <a:avLst/>
          </a:prstGeom>
        </p:spPr>
      </p:pic>
      <p:sp>
        <p:nvSpPr>
          <p:cNvPr id="8" name="Rectangle 2">
            <a:extLst>
              <a:ext uri="{FF2B5EF4-FFF2-40B4-BE49-F238E27FC236}">
                <a16:creationId xmlns:a16="http://schemas.microsoft.com/office/drawing/2014/main" id="{9BB928B8-ECB8-ACE0-CFD4-93E1EA1D54F8}"/>
              </a:ext>
            </a:extLst>
          </p:cNvPr>
          <p:cNvSpPr>
            <a:spLocks noChangeArrowheads="1"/>
          </p:cNvSpPr>
          <p:nvPr/>
        </p:nvSpPr>
        <p:spPr bwMode="auto">
          <a:xfrm>
            <a:off x="366506" y="1749017"/>
            <a:ext cx="48577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ptos Display" panose="020B0004020202020204" pitchFamily="34" charset="0"/>
              </a:rPr>
              <a:t>Relationships:</a:t>
            </a:r>
          </a:p>
          <a:p>
            <a:pPr marR="0" lvl="0" algn="l"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Aptos Display" panose="020B00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ptos Display" panose="020B0004020202020204" pitchFamily="34" charset="0"/>
              </a:rPr>
              <a:t>CameraSystem</a:t>
            </a:r>
            <a:r>
              <a:rPr kumimoji="0" lang="en-US" altLang="en-US" b="0" i="0" u="none" strike="noStrike" cap="none" normalizeH="0" baseline="0" dirty="0">
                <a:ln>
                  <a:noFill/>
                </a:ln>
                <a:solidFill>
                  <a:schemeClr val="tx1"/>
                </a:solidFill>
                <a:effectLst/>
                <a:latin typeface="Aptos Display" panose="020B0004020202020204" pitchFamily="34" charset="0"/>
              </a:rPr>
              <a:t> "uses" </a:t>
            </a:r>
            <a:r>
              <a:rPr kumimoji="0" lang="en-US" altLang="en-US" b="1" i="0" u="none" strike="noStrike" cap="none" normalizeH="0" baseline="0" dirty="0" err="1">
                <a:ln>
                  <a:noFill/>
                </a:ln>
                <a:solidFill>
                  <a:schemeClr val="tx1"/>
                </a:solidFill>
                <a:effectLst/>
                <a:latin typeface="Aptos Display" panose="020B0004020202020204" pitchFamily="34" charset="0"/>
              </a:rPr>
              <a:t>RecognitionSoftware</a:t>
            </a:r>
            <a:r>
              <a:rPr kumimoji="0" lang="en-US" altLang="en-US" b="0" i="0" u="none" strike="noStrike" cap="none" normalizeH="0" baseline="0" dirty="0">
                <a:ln>
                  <a:noFill/>
                </a:ln>
                <a:solidFill>
                  <a:schemeClr val="tx1"/>
                </a:solidFill>
                <a:effectLst/>
                <a:latin typeface="Aptos Display" panose="020B0004020202020204" pitchFamily="34" charset="0"/>
              </a:rPr>
              <a:t> for analyzing and recognizing faces (</a:t>
            </a:r>
            <a:r>
              <a:rPr kumimoji="0" lang="en-US" altLang="en-US" b="0" i="0" u="none" strike="noStrike" cap="none" normalizeH="0" baseline="0" dirty="0" err="1">
                <a:ln>
                  <a:noFill/>
                </a:ln>
                <a:solidFill>
                  <a:schemeClr val="tx1"/>
                </a:solidFill>
                <a:effectLst/>
                <a:latin typeface="Aptos Display" panose="020B0004020202020204" pitchFamily="34" charset="0"/>
              </a:rPr>
              <a:t>analyzeImage</a:t>
            </a:r>
            <a:r>
              <a:rPr kumimoji="0" lang="en-US" altLang="en-US" b="0" i="0" u="none" strike="noStrike" cap="none" normalizeH="0" baseline="0" dirty="0">
                <a:ln>
                  <a:noFill/>
                </a:ln>
                <a:solidFill>
                  <a:schemeClr val="tx1"/>
                </a:solidFill>
                <a:effectLst/>
                <a:latin typeface="Aptos Display" panose="020B0004020202020204" pitchFamily="34" charset="0"/>
              </a:rPr>
              <a:t>, </a:t>
            </a:r>
            <a:r>
              <a:rPr kumimoji="0" lang="en-US" altLang="en-US" b="0" i="0" u="none" strike="noStrike" cap="none" normalizeH="0" baseline="0" dirty="0" err="1">
                <a:ln>
                  <a:noFill/>
                </a:ln>
                <a:solidFill>
                  <a:schemeClr val="tx1"/>
                </a:solidFill>
                <a:effectLst/>
                <a:latin typeface="Aptos Display" panose="020B0004020202020204" pitchFamily="34" charset="0"/>
              </a:rPr>
              <a:t>recognizeFace</a:t>
            </a:r>
            <a:r>
              <a:rPr kumimoji="0" lang="en-US" altLang="en-US" b="0" i="0" u="none" strike="noStrike" cap="none" normalizeH="0" baseline="0" dirty="0">
                <a:ln>
                  <a:noFill/>
                </a:ln>
                <a:solidFill>
                  <a:schemeClr val="tx1"/>
                </a:solidFill>
                <a:effectLst/>
                <a:latin typeface="Aptos Display" panose="020B00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ptos Display" panose="020B0004020202020204" pitchFamily="34" charset="0"/>
              </a:rPr>
              <a:t>RecognitionSoftware</a:t>
            </a:r>
            <a:r>
              <a:rPr kumimoji="0" lang="en-US" altLang="en-US" b="0" i="0" u="none" strike="noStrike" cap="none" normalizeH="0" baseline="0" dirty="0">
                <a:ln>
                  <a:noFill/>
                </a:ln>
                <a:solidFill>
                  <a:schemeClr val="tx1"/>
                </a:solidFill>
                <a:effectLst/>
                <a:latin typeface="Aptos Display" panose="020B0004020202020204" pitchFamily="34" charset="0"/>
              </a:rPr>
              <a:t> has an "association" with </a:t>
            </a:r>
            <a:r>
              <a:rPr kumimoji="0" lang="en-US" altLang="en-US" b="1" i="0" u="none" strike="noStrike" cap="none" normalizeH="0" baseline="0" dirty="0">
                <a:ln>
                  <a:noFill/>
                </a:ln>
                <a:solidFill>
                  <a:schemeClr val="tx1"/>
                </a:solidFill>
                <a:effectLst/>
                <a:latin typeface="Aptos Display" panose="020B0004020202020204" pitchFamily="34" charset="0"/>
              </a:rPr>
              <a:t>Database</a:t>
            </a:r>
            <a:r>
              <a:rPr kumimoji="0" lang="en-US" altLang="en-US" b="0" i="0" u="none" strike="noStrike" cap="none" normalizeH="0" baseline="0" dirty="0">
                <a:ln>
                  <a:noFill/>
                </a:ln>
                <a:solidFill>
                  <a:schemeClr val="tx1"/>
                </a:solidFill>
                <a:effectLst/>
                <a:latin typeface="Aptos Display" panose="020B0004020202020204" pitchFamily="34" charset="0"/>
              </a:rPr>
              <a:t> to match detected faces.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ptos Display" panose="020B0004020202020204" pitchFamily="34" charset="0"/>
              </a:rPr>
              <a:t>RecognitionSoftware</a:t>
            </a:r>
            <a:r>
              <a:rPr kumimoji="0" lang="en-US" altLang="en-US" b="0" i="0" u="none" strike="noStrike" cap="none" normalizeH="0" baseline="0" dirty="0">
                <a:ln>
                  <a:noFill/>
                </a:ln>
                <a:solidFill>
                  <a:schemeClr val="tx1"/>
                </a:solidFill>
                <a:effectLst/>
                <a:latin typeface="Aptos Display" panose="020B0004020202020204" pitchFamily="34" charset="0"/>
              </a:rPr>
              <a:t> interacts with </a:t>
            </a:r>
            <a:r>
              <a:rPr kumimoji="0" lang="en-US" altLang="en-US" b="1" i="0" u="none" strike="noStrike" cap="none" normalizeH="0" baseline="0" dirty="0" err="1">
                <a:ln>
                  <a:noFill/>
                </a:ln>
                <a:solidFill>
                  <a:schemeClr val="tx1"/>
                </a:solidFill>
                <a:effectLst/>
                <a:latin typeface="Aptos Display" panose="020B0004020202020204" pitchFamily="34" charset="0"/>
              </a:rPr>
              <a:t>CloudServer</a:t>
            </a:r>
            <a:r>
              <a:rPr kumimoji="0" lang="en-US" altLang="en-US" b="0" i="0" u="none" strike="noStrike" cap="none" normalizeH="0" baseline="0" dirty="0">
                <a:ln>
                  <a:noFill/>
                </a:ln>
                <a:solidFill>
                  <a:schemeClr val="tx1"/>
                </a:solidFill>
                <a:effectLst/>
                <a:latin typeface="Aptos Display" panose="020B0004020202020204" pitchFamily="34" charset="0"/>
              </a:rPr>
              <a:t> to store and retrieve data.</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ptos Display" panose="020B0004020202020204" pitchFamily="34" charset="0"/>
              </a:rPr>
              <a:t>CloudServer</a:t>
            </a:r>
            <a:r>
              <a:rPr kumimoji="0" lang="en-US" altLang="en-US" b="0" i="0" u="none" strike="noStrike" cap="none" normalizeH="0" baseline="0" dirty="0">
                <a:ln>
                  <a:noFill/>
                </a:ln>
                <a:solidFill>
                  <a:schemeClr val="tx1"/>
                </a:solidFill>
                <a:effectLst/>
                <a:latin typeface="Aptos Display" panose="020B0004020202020204" pitchFamily="34" charset="0"/>
              </a:rPr>
              <a:t> "sends" </a:t>
            </a:r>
            <a:r>
              <a:rPr kumimoji="0" lang="en-US" altLang="en-US" b="1" i="0" u="none" strike="noStrike" cap="none" normalizeH="0" baseline="0" dirty="0">
                <a:ln>
                  <a:noFill/>
                </a:ln>
                <a:solidFill>
                  <a:schemeClr val="tx1"/>
                </a:solidFill>
                <a:effectLst/>
                <a:latin typeface="Aptos Display" panose="020B0004020202020204" pitchFamily="34" charset="0"/>
              </a:rPr>
              <a:t>Notification</a:t>
            </a:r>
            <a:r>
              <a:rPr kumimoji="0" lang="en-US" altLang="en-US" b="0" i="0" u="none" strike="noStrike" cap="none" normalizeH="0" baseline="0" dirty="0">
                <a:ln>
                  <a:noFill/>
                </a:ln>
                <a:solidFill>
                  <a:schemeClr val="tx1"/>
                </a:solidFill>
                <a:effectLst/>
                <a:latin typeface="Aptos Display" panose="020B0004020202020204" pitchFamily="34" charset="0"/>
              </a:rPr>
              <a:t> to </a:t>
            </a:r>
            <a:r>
              <a:rPr kumimoji="0" lang="en-US" altLang="en-US" b="1" i="0" u="none" strike="noStrike" cap="none" normalizeH="0" baseline="0" dirty="0">
                <a:ln>
                  <a:noFill/>
                </a:ln>
                <a:solidFill>
                  <a:schemeClr val="tx1"/>
                </a:solidFill>
                <a:effectLst/>
                <a:latin typeface="Aptos Display" panose="020B0004020202020204" pitchFamily="34" charset="0"/>
              </a:rPr>
              <a:t>User</a:t>
            </a:r>
            <a:r>
              <a:rPr kumimoji="0" lang="en-US" altLang="en-US" b="0" i="0" u="none" strike="noStrike" cap="none" normalizeH="0" baseline="0" dirty="0">
                <a:ln>
                  <a:noFill/>
                </a:ln>
                <a:solidFill>
                  <a:schemeClr val="tx1"/>
                </a:solidFill>
                <a:effectLst/>
                <a:latin typeface="Aptos Display" panose="020B0004020202020204" pitchFamily="34" charset="0"/>
              </a:rPr>
              <a:t> and </a:t>
            </a:r>
            <a:r>
              <a:rPr kumimoji="0" lang="en-US" altLang="en-US" b="1" i="0" u="none" strike="noStrike" cap="none" normalizeH="0" baseline="0" dirty="0">
                <a:ln>
                  <a:noFill/>
                </a:ln>
                <a:solidFill>
                  <a:schemeClr val="tx1"/>
                </a:solidFill>
                <a:effectLst/>
                <a:latin typeface="Aptos Display" panose="020B0004020202020204" pitchFamily="34" charset="0"/>
              </a:rPr>
              <a:t>Administrator</a:t>
            </a:r>
            <a:r>
              <a:rPr kumimoji="0" lang="en-US" altLang="en-US" b="0" i="0" u="none" strike="noStrike" cap="none" normalizeH="0" baseline="0" dirty="0">
                <a:ln>
                  <a:noFill/>
                </a:ln>
                <a:solidFill>
                  <a:schemeClr val="tx1"/>
                </a:solidFill>
                <a:effectLst/>
                <a:latin typeface="Aptos Display" panose="020B00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ptos Display" panose="020B0004020202020204" pitchFamily="34" charset="0"/>
              </a:rPr>
              <a:t>User</a:t>
            </a:r>
            <a:r>
              <a:rPr kumimoji="0" lang="en-US" altLang="en-US" b="0" i="0" u="none" strike="noStrike" cap="none" normalizeH="0" baseline="0" dirty="0">
                <a:ln>
                  <a:noFill/>
                </a:ln>
                <a:solidFill>
                  <a:schemeClr val="tx1"/>
                </a:solidFill>
                <a:effectLst/>
                <a:latin typeface="Aptos Display" panose="020B0004020202020204" pitchFamily="34" charset="0"/>
              </a:rPr>
              <a:t> and </a:t>
            </a:r>
            <a:r>
              <a:rPr kumimoji="0" lang="en-US" altLang="en-US" b="1" i="0" u="none" strike="noStrike" cap="none" normalizeH="0" baseline="0" dirty="0">
                <a:ln>
                  <a:noFill/>
                </a:ln>
                <a:solidFill>
                  <a:schemeClr val="tx1"/>
                </a:solidFill>
                <a:effectLst/>
                <a:latin typeface="Aptos Display" panose="020B0004020202020204" pitchFamily="34" charset="0"/>
              </a:rPr>
              <a:t>Administrator</a:t>
            </a:r>
            <a:r>
              <a:rPr kumimoji="0" lang="en-US" altLang="en-US" b="0" i="0" u="none" strike="noStrike" cap="none" normalizeH="0" baseline="0" dirty="0">
                <a:ln>
                  <a:noFill/>
                </a:ln>
                <a:solidFill>
                  <a:schemeClr val="tx1"/>
                </a:solidFill>
                <a:effectLst/>
                <a:latin typeface="Aptos Display" panose="020B0004020202020204" pitchFamily="34" charset="0"/>
              </a:rPr>
              <a:t> "receive" notifications and have access to </a:t>
            </a:r>
            <a:r>
              <a:rPr kumimoji="0" lang="en-US" altLang="en-US" b="1" i="0" u="none" strike="noStrike" cap="none" normalizeH="0" baseline="0" dirty="0" err="1">
                <a:ln>
                  <a:noFill/>
                </a:ln>
                <a:solidFill>
                  <a:schemeClr val="tx1"/>
                </a:solidFill>
                <a:effectLst/>
                <a:latin typeface="Aptos Display" panose="020B0004020202020204" pitchFamily="34" charset="0"/>
              </a:rPr>
              <a:t>LogEntry</a:t>
            </a:r>
            <a:r>
              <a:rPr kumimoji="0" lang="en-US" altLang="en-US" b="0" i="0" u="none" strike="noStrike" cap="none" normalizeH="0" baseline="0" dirty="0">
                <a:ln>
                  <a:noFill/>
                </a:ln>
                <a:solidFill>
                  <a:schemeClr val="tx1"/>
                </a:solidFill>
                <a:effectLst/>
                <a:latin typeface="Aptos Display" panose="020B0004020202020204" pitchFamily="34" charset="0"/>
              </a:rPr>
              <a:t> records.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ptos Display" panose="020B0004020202020204" pitchFamily="34" charset="0"/>
              </a:rPr>
              <a:t>Administrator</a:t>
            </a:r>
            <a:r>
              <a:rPr kumimoji="0" lang="en-US" altLang="en-US" b="0" i="0" u="none" strike="noStrike" cap="none" normalizeH="0" baseline="0" dirty="0">
                <a:ln>
                  <a:noFill/>
                </a:ln>
                <a:solidFill>
                  <a:schemeClr val="tx1"/>
                </a:solidFill>
                <a:effectLst/>
                <a:latin typeface="Aptos Display" panose="020B0004020202020204" pitchFamily="34" charset="0"/>
              </a:rPr>
              <a:t> has a "control" relationship with </a:t>
            </a:r>
            <a:r>
              <a:rPr kumimoji="0" lang="en-US" altLang="en-US" b="1" i="0" u="none" strike="noStrike" cap="none" normalizeH="0" baseline="0" dirty="0">
                <a:ln>
                  <a:noFill/>
                </a:ln>
                <a:solidFill>
                  <a:schemeClr val="tx1"/>
                </a:solidFill>
                <a:effectLst/>
                <a:latin typeface="Aptos Display" panose="020B0004020202020204" pitchFamily="34" charset="0"/>
              </a:rPr>
              <a:t>Database</a:t>
            </a:r>
            <a:r>
              <a:rPr kumimoji="0" lang="en-US" altLang="en-US" b="0" i="0" u="none" strike="noStrike" cap="none" normalizeH="0" baseline="0" dirty="0">
                <a:ln>
                  <a:noFill/>
                </a:ln>
                <a:solidFill>
                  <a:schemeClr val="tx1"/>
                </a:solidFill>
                <a:effectLst/>
                <a:latin typeface="Aptos Display" panose="020B0004020202020204" pitchFamily="34" charset="0"/>
              </a:rPr>
              <a:t> for managing user data (e.g., adding or removing faces).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ptos Display" panose="020B0004020202020204" pitchFamily="34" charset="0"/>
              </a:rPr>
              <a:t>LogEntry</a:t>
            </a:r>
            <a:r>
              <a:rPr kumimoji="0" lang="en-US" altLang="en-US" b="0" i="0" u="none" strike="noStrike" cap="none" normalizeH="0" baseline="0" dirty="0">
                <a:ln>
                  <a:noFill/>
                </a:ln>
                <a:solidFill>
                  <a:schemeClr val="tx1"/>
                </a:solidFill>
                <a:effectLst/>
                <a:latin typeface="Aptos Display" panose="020B0004020202020204" pitchFamily="34" charset="0"/>
              </a:rPr>
              <a:t> objects are created by </a:t>
            </a:r>
            <a:r>
              <a:rPr kumimoji="0" lang="en-US" altLang="en-US" b="1" i="0" u="none" strike="noStrike" cap="none" normalizeH="0" baseline="0" dirty="0" err="1">
                <a:ln>
                  <a:noFill/>
                </a:ln>
                <a:solidFill>
                  <a:schemeClr val="tx1"/>
                </a:solidFill>
                <a:effectLst/>
                <a:latin typeface="Aptos Display" panose="020B0004020202020204" pitchFamily="34" charset="0"/>
              </a:rPr>
              <a:t>CloudServer</a:t>
            </a:r>
            <a:r>
              <a:rPr kumimoji="0" lang="en-US" altLang="en-US" b="0" i="0" u="none" strike="noStrike" cap="none" normalizeH="0" baseline="0" dirty="0">
                <a:ln>
                  <a:noFill/>
                </a:ln>
                <a:solidFill>
                  <a:schemeClr val="tx1"/>
                </a:solidFill>
                <a:effectLst/>
                <a:latin typeface="Aptos Display" panose="020B0004020202020204" pitchFamily="34" charset="0"/>
              </a:rPr>
              <a:t> when a face is recognized or unrecognized.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30136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654430" y="1221301"/>
            <a:ext cx="4789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dirty="0">
                <a:solidFill>
                  <a:srgbClr val="007367"/>
                </a:solidFill>
                <a:latin typeface="Inter"/>
                <a:ea typeface="Inter"/>
                <a:cs typeface="Inter"/>
                <a:sym typeface="Inter"/>
              </a:rPr>
              <a:t>Contents</a:t>
            </a:r>
            <a:endParaRPr dirty="0">
              <a:latin typeface="Inter"/>
              <a:ea typeface="Inter"/>
              <a:cs typeface="Inter"/>
              <a:sym typeface="Inter"/>
            </a:endParaRPr>
          </a:p>
        </p:txBody>
      </p:sp>
      <p:sp>
        <p:nvSpPr>
          <p:cNvPr id="46" name="Google Shape;46;p2"/>
          <p:cNvSpPr txBox="1"/>
          <p:nvPr/>
        </p:nvSpPr>
        <p:spPr>
          <a:xfrm>
            <a:off x="659065" y="2018457"/>
            <a:ext cx="7146329" cy="3262391"/>
          </a:xfrm>
          <a:prstGeom prst="rect">
            <a:avLst/>
          </a:prstGeom>
          <a:noFill/>
          <a:ln>
            <a:noFill/>
          </a:ln>
        </p:spPr>
        <p:txBody>
          <a:bodyPr spcFirstLastPara="1" wrap="square" lIns="91425" tIns="45700" rIns="91425" bIns="45700" anchor="t" anchorCtr="0">
            <a:spAutoFit/>
          </a:bodyPr>
          <a:lstStyle/>
          <a:p>
            <a:pPr marL="811213" indent="-811213">
              <a:buAutoNum type="arabicPeriod"/>
            </a:pPr>
            <a:endParaRPr lang="en-US" sz="1400" dirty="0">
              <a:latin typeface="Aptos" panose="020B0004020202020204" pitchFamily="34" charset="0"/>
            </a:endParaRPr>
          </a:p>
          <a:p>
            <a:r>
              <a:rPr lang="en-US" sz="2400" b="1" dirty="0">
                <a:solidFill>
                  <a:srgbClr val="A58255"/>
                </a:solidFill>
                <a:latin typeface="Inter"/>
                <a:ea typeface="Inter"/>
              </a:rPr>
              <a:t>1. Abstract</a:t>
            </a:r>
          </a:p>
          <a:p>
            <a:r>
              <a:rPr lang="en-US" sz="2400" b="1" dirty="0">
                <a:solidFill>
                  <a:srgbClr val="A58255"/>
                </a:solidFill>
                <a:latin typeface="Inter"/>
                <a:ea typeface="Inter"/>
              </a:rPr>
              <a:t>2. Introduction</a:t>
            </a:r>
          </a:p>
          <a:p>
            <a:r>
              <a:rPr lang="en-US" sz="2400" b="1" dirty="0">
                <a:solidFill>
                  <a:srgbClr val="A58255"/>
                </a:solidFill>
                <a:latin typeface="Inter"/>
                <a:ea typeface="Inter"/>
              </a:rPr>
              <a:t>3. Literature Review</a:t>
            </a:r>
          </a:p>
          <a:p>
            <a:r>
              <a:rPr lang="en-US" sz="2400" b="1" dirty="0">
                <a:solidFill>
                  <a:srgbClr val="A58255"/>
                </a:solidFill>
                <a:latin typeface="Inter"/>
                <a:ea typeface="Inter"/>
              </a:rPr>
              <a:t>4. Requirement Analysis</a:t>
            </a:r>
          </a:p>
          <a:p>
            <a:r>
              <a:rPr lang="en-US" sz="2400" b="1" dirty="0">
                <a:solidFill>
                  <a:srgbClr val="A58255"/>
                </a:solidFill>
                <a:latin typeface="Inter"/>
                <a:ea typeface="Inter"/>
              </a:rPr>
              <a:t>5. Methodology</a:t>
            </a:r>
          </a:p>
          <a:p>
            <a:r>
              <a:rPr lang="en-US" sz="2400" b="1" dirty="0">
                <a:solidFill>
                  <a:srgbClr val="A58255"/>
                </a:solidFill>
                <a:latin typeface="Inter"/>
                <a:ea typeface="Inter"/>
              </a:rPr>
              <a:t>6. Conclusion</a:t>
            </a:r>
          </a:p>
          <a:p>
            <a:r>
              <a:rPr lang="en-US" sz="2400" b="1" dirty="0">
                <a:solidFill>
                  <a:srgbClr val="A58255"/>
                </a:solidFill>
                <a:latin typeface="Inter"/>
                <a:ea typeface="Inter"/>
              </a:rPr>
              <a:t>7. References</a:t>
            </a:r>
          </a:p>
          <a:p>
            <a:endParaRPr lang="en-US" sz="2400" b="1" dirty="0">
              <a:solidFill>
                <a:srgbClr val="A58255"/>
              </a:solidFill>
              <a:latin typeface="Inter"/>
              <a:ea typeface="Inter"/>
            </a:endParaRPr>
          </a:p>
        </p:txBody>
      </p:sp>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3394F233-194D-8662-97BF-99FC114E217F}"/>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pic>
        <p:nvPicPr>
          <p:cNvPr id="3074" name="Picture 2">
            <a:extLst>
              <a:ext uri="{FF2B5EF4-FFF2-40B4-BE49-F238E27FC236}">
                <a16:creationId xmlns:a16="http://schemas.microsoft.com/office/drawing/2014/main" id="{64238EEE-031C-4C54-B433-1A89D0356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680" y="1451728"/>
            <a:ext cx="6018255" cy="3529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DCF93F3-A72F-2E53-E98A-F82DBB57C0DF}"/>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08D4E915-A685-3E9C-A891-5EBB77E65811}"/>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756031DE-8DD9-B191-9DE6-07E1DB5A6F1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C18B1E23-54D4-5C80-20FD-A40A2DD321B5}"/>
              </a:ext>
            </a:extLst>
          </p:cNvPr>
          <p:cNvSpPr txBox="1"/>
          <p:nvPr/>
        </p:nvSpPr>
        <p:spPr>
          <a:xfrm>
            <a:off x="281344" y="407222"/>
            <a:ext cx="6106390" cy="646331"/>
          </a:xfrm>
          <a:prstGeom prst="rect">
            <a:avLst/>
          </a:prstGeom>
          <a:noFill/>
        </p:spPr>
        <p:txBody>
          <a:bodyPr wrap="square">
            <a:spAutoFit/>
          </a:bodyPr>
          <a:lstStyle/>
          <a:p>
            <a:pPr>
              <a:spcBef>
                <a:spcPts val="1200"/>
              </a:spcBef>
              <a:spcAft>
                <a:spcPts val="1200"/>
              </a:spcAft>
            </a:pPr>
            <a:r>
              <a:rPr lang="en-US" sz="3600" b="1" dirty="0">
                <a:solidFill>
                  <a:srgbClr val="007367"/>
                </a:solidFill>
                <a:latin typeface="Aptos Display" panose="020B0004020202020204" pitchFamily="34" charset="0"/>
                <a:ea typeface="Inter"/>
                <a:sym typeface="Inter"/>
              </a:rPr>
              <a:t>SEQUENCE  DIAGRAM </a:t>
            </a:r>
            <a:endParaRPr lang="en-US" sz="3600" b="1" dirty="0">
              <a:effectLst/>
              <a:latin typeface="Aptos Display" panose="020B0004020202020204" pitchFamily="34" charset="0"/>
            </a:endParaRPr>
          </a:p>
        </p:txBody>
      </p:sp>
      <p:sp>
        <p:nvSpPr>
          <p:cNvPr id="8" name="Rectangle 2">
            <a:extLst>
              <a:ext uri="{FF2B5EF4-FFF2-40B4-BE49-F238E27FC236}">
                <a16:creationId xmlns:a16="http://schemas.microsoft.com/office/drawing/2014/main" id="{6216E7FA-F5C8-1B21-3431-2F7CF63C08D7}"/>
              </a:ext>
            </a:extLst>
          </p:cNvPr>
          <p:cNvSpPr>
            <a:spLocks noChangeArrowheads="1"/>
          </p:cNvSpPr>
          <p:nvPr/>
        </p:nvSpPr>
        <p:spPr bwMode="auto">
          <a:xfrm>
            <a:off x="434411" y="2095762"/>
            <a:ext cx="4789808"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latin typeface="Aptos Display" panose="020B0004020202020204" pitchFamily="34" charset="0"/>
              </a:rPr>
              <a:t>Diagram Structure:</a:t>
            </a:r>
          </a:p>
          <a:p>
            <a:pPr>
              <a:buFont typeface="Arial" panose="020B0604020202020204" pitchFamily="34" charset="0"/>
              <a:buChar char="•"/>
            </a:pPr>
            <a:r>
              <a:rPr lang="en-US" b="1" dirty="0">
                <a:latin typeface="Aptos Display" panose="020B0004020202020204" pitchFamily="34" charset="0"/>
              </a:rPr>
              <a:t>Actors (Top)</a:t>
            </a:r>
            <a:r>
              <a:rPr lang="en-US" dirty="0">
                <a:latin typeface="Aptos Display" panose="020B0004020202020204" pitchFamily="34" charset="0"/>
              </a:rPr>
              <a:t>:</a:t>
            </a:r>
          </a:p>
          <a:p>
            <a:pPr marL="742950" lvl="1" indent="-285750">
              <a:buFont typeface="Arial" panose="020B0604020202020204" pitchFamily="34" charset="0"/>
              <a:buChar char="•"/>
            </a:pPr>
            <a:r>
              <a:rPr lang="en-US" b="1" dirty="0">
                <a:latin typeface="Aptos Display" panose="020B0004020202020204" pitchFamily="34" charset="0"/>
              </a:rPr>
              <a:t>User</a:t>
            </a:r>
            <a:r>
              <a:rPr lang="en-US" dirty="0">
                <a:latin typeface="Aptos Display" panose="020B0004020202020204" pitchFamily="34" charset="0"/>
              </a:rPr>
              <a:t> (on the left): Receives notifications and alerts.</a:t>
            </a:r>
          </a:p>
          <a:p>
            <a:pPr marL="742950" lvl="1" indent="-285750">
              <a:buFont typeface="Arial" panose="020B0604020202020204" pitchFamily="34" charset="0"/>
              <a:buChar char="•"/>
            </a:pPr>
            <a:endParaRPr lang="en-US" dirty="0">
              <a:latin typeface="Aptos Display" panose="020B0004020202020204" pitchFamily="34" charset="0"/>
            </a:endParaRPr>
          </a:p>
          <a:p>
            <a:pPr marL="742950" lvl="1" indent="-285750">
              <a:buFont typeface="Arial" panose="020B0604020202020204" pitchFamily="34" charset="0"/>
              <a:buChar char="•"/>
            </a:pPr>
            <a:r>
              <a:rPr lang="en-US" b="1" dirty="0">
                <a:latin typeface="Aptos Display" panose="020B0004020202020204" pitchFamily="34" charset="0"/>
              </a:rPr>
              <a:t>Camera System</a:t>
            </a:r>
            <a:r>
              <a:rPr lang="en-US" dirty="0">
                <a:latin typeface="Aptos Display" panose="020B0004020202020204" pitchFamily="34" charset="0"/>
              </a:rPr>
              <a:t>: Detects motion, captures images.</a:t>
            </a:r>
          </a:p>
          <a:p>
            <a:pPr marL="742950" lvl="1" indent="-285750">
              <a:buFont typeface="Arial" panose="020B0604020202020204" pitchFamily="34" charset="0"/>
              <a:buChar char="•"/>
            </a:pPr>
            <a:endParaRPr lang="en-US" dirty="0">
              <a:latin typeface="Aptos Display" panose="020B0004020202020204" pitchFamily="34" charset="0"/>
            </a:endParaRPr>
          </a:p>
          <a:p>
            <a:pPr marL="742950" lvl="1" indent="-285750">
              <a:buFont typeface="Arial" panose="020B0604020202020204" pitchFamily="34" charset="0"/>
              <a:buChar char="•"/>
            </a:pPr>
            <a:r>
              <a:rPr lang="en-US" b="1" dirty="0">
                <a:latin typeface="Aptos Display" panose="020B0004020202020204" pitchFamily="34" charset="0"/>
              </a:rPr>
              <a:t>Recognition Software</a:t>
            </a:r>
            <a:r>
              <a:rPr lang="en-US" dirty="0">
                <a:latin typeface="Aptos Display" panose="020B0004020202020204" pitchFamily="34" charset="0"/>
              </a:rPr>
              <a:t>: Analyzes and matches faces.</a:t>
            </a:r>
          </a:p>
          <a:p>
            <a:pPr marL="742950" lvl="1" indent="-285750">
              <a:buFont typeface="Arial" panose="020B0604020202020204" pitchFamily="34" charset="0"/>
              <a:buChar char="•"/>
            </a:pPr>
            <a:endParaRPr lang="en-US" dirty="0">
              <a:latin typeface="Aptos Display" panose="020B0004020202020204" pitchFamily="34" charset="0"/>
            </a:endParaRPr>
          </a:p>
          <a:p>
            <a:pPr marL="742950" lvl="1" indent="-285750">
              <a:buFont typeface="Arial" panose="020B0604020202020204" pitchFamily="34" charset="0"/>
              <a:buChar char="•"/>
            </a:pPr>
            <a:r>
              <a:rPr lang="en-US" b="1" dirty="0">
                <a:latin typeface="Aptos Display" panose="020B0004020202020204" pitchFamily="34" charset="0"/>
              </a:rPr>
              <a:t>Cloud Server</a:t>
            </a:r>
            <a:r>
              <a:rPr lang="en-US" dirty="0">
                <a:latin typeface="Aptos Display" panose="020B0004020202020204" pitchFamily="34" charset="0"/>
              </a:rPr>
              <a:t>: Manages data storage and sends alerts.</a:t>
            </a:r>
          </a:p>
          <a:p>
            <a:pPr marL="742950" lvl="1" indent="-285750">
              <a:buFont typeface="Arial" panose="020B0604020202020204" pitchFamily="34" charset="0"/>
              <a:buChar char="•"/>
            </a:pPr>
            <a:endParaRPr lang="en-US" dirty="0">
              <a:latin typeface="Aptos Display" panose="020B0004020202020204" pitchFamily="34" charset="0"/>
            </a:endParaRPr>
          </a:p>
          <a:p>
            <a:pPr marL="742950" lvl="1" indent="-285750">
              <a:buFont typeface="Arial" panose="020B0604020202020204" pitchFamily="34" charset="0"/>
              <a:buChar char="•"/>
            </a:pPr>
            <a:r>
              <a:rPr lang="en-US" b="1" dirty="0">
                <a:latin typeface="Aptos Display" panose="020B0004020202020204" pitchFamily="34" charset="0"/>
              </a:rPr>
              <a:t>Administrator</a:t>
            </a:r>
            <a:r>
              <a:rPr lang="en-US" dirty="0">
                <a:latin typeface="Aptos Display" panose="020B0004020202020204" pitchFamily="34" charset="0"/>
              </a:rPr>
              <a:t> (on the right): Reviews unrecognized entries and manages the system.</a:t>
            </a:r>
          </a:p>
        </p:txBody>
      </p:sp>
      <p:pic>
        <p:nvPicPr>
          <p:cNvPr id="4" name="Picture 3">
            <a:extLst>
              <a:ext uri="{FF2B5EF4-FFF2-40B4-BE49-F238E27FC236}">
                <a16:creationId xmlns:a16="http://schemas.microsoft.com/office/drawing/2014/main" id="{89B765B8-2B43-C397-9511-5787716AA018}"/>
              </a:ext>
            </a:extLst>
          </p:cNvPr>
          <p:cNvPicPr>
            <a:picLocks noChangeAspect="1"/>
          </p:cNvPicPr>
          <p:nvPr/>
        </p:nvPicPr>
        <p:blipFill>
          <a:blip r:embed="rId4"/>
          <a:stretch>
            <a:fillRect/>
          </a:stretch>
        </p:blipFill>
        <p:spPr>
          <a:xfrm>
            <a:off x="5312027" y="1225138"/>
            <a:ext cx="6445562" cy="3927764"/>
          </a:xfrm>
          <a:prstGeom prst="rect">
            <a:avLst/>
          </a:prstGeom>
        </p:spPr>
      </p:pic>
    </p:spTree>
    <p:extLst>
      <p:ext uri="{BB962C8B-B14F-4D97-AF65-F5344CB8AC3E}">
        <p14:creationId xmlns:p14="http://schemas.microsoft.com/office/powerpoint/2010/main" val="1721239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95EB79A7-E626-1AC3-E505-B1A75E7C69C9}"/>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221C45E7-27CC-3E22-F969-C6825A895A3F}"/>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24706660-A0BC-F1A9-5730-0C7B6931865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7D8896DB-5AF9-20CB-D583-A0FEFBE0D7A3}"/>
              </a:ext>
            </a:extLst>
          </p:cNvPr>
          <p:cNvSpPr txBox="1"/>
          <p:nvPr/>
        </p:nvSpPr>
        <p:spPr>
          <a:xfrm>
            <a:off x="281344" y="407222"/>
            <a:ext cx="6106390" cy="646331"/>
          </a:xfrm>
          <a:prstGeom prst="rect">
            <a:avLst/>
          </a:prstGeom>
          <a:noFill/>
        </p:spPr>
        <p:txBody>
          <a:bodyPr wrap="square">
            <a:spAutoFit/>
          </a:bodyPr>
          <a:lstStyle/>
          <a:p>
            <a:pPr>
              <a:spcBef>
                <a:spcPts val="1200"/>
              </a:spcBef>
              <a:spcAft>
                <a:spcPts val="1200"/>
              </a:spcAft>
            </a:pPr>
            <a:r>
              <a:rPr lang="en-US" sz="3600" b="1" dirty="0">
                <a:solidFill>
                  <a:srgbClr val="007367"/>
                </a:solidFill>
                <a:latin typeface="Aptos Display" panose="020B0004020202020204" pitchFamily="34" charset="0"/>
                <a:ea typeface="Inter"/>
                <a:sym typeface="Inter"/>
              </a:rPr>
              <a:t>DATA  FLOW</a:t>
            </a:r>
            <a:endParaRPr lang="en-US" sz="3600" b="1" dirty="0">
              <a:effectLst/>
              <a:latin typeface="Aptos Display" panose="020B0004020202020204" pitchFamily="34" charset="0"/>
            </a:endParaRPr>
          </a:p>
        </p:txBody>
      </p:sp>
      <p:sp>
        <p:nvSpPr>
          <p:cNvPr id="4" name="TextBox 3">
            <a:extLst>
              <a:ext uri="{FF2B5EF4-FFF2-40B4-BE49-F238E27FC236}">
                <a16:creationId xmlns:a16="http://schemas.microsoft.com/office/drawing/2014/main" id="{0B535E21-48E9-033D-9BD9-CF792363CA7F}"/>
              </a:ext>
            </a:extLst>
          </p:cNvPr>
          <p:cNvSpPr txBox="1"/>
          <p:nvPr/>
        </p:nvSpPr>
        <p:spPr>
          <a:xfrm>
            <a:off x="434411" y="2151727"/>
            <a:ext cx="4137589" cy="3046988"/>
          </a:xfrm>
          <a:prstGeom prst="rect">
            <a:avLst/>
          </a:prstGeom>
          <a:noFill/>
        </p:spPr>
        <p:txBody>
          <a:bodyPr wrap="square">
            <a:spAutoFit/>
          </a:bodyPr>
          <a:lstStyle/>
          <a:p>
            <a:pPr algn="just"/>
            <a:r>
              <a:rPr lang="en-US" sz="1600" b="1" dirty="0">
                <a:latin typeface="Aptos Display" panose="020B0004020202020204" pitchFamily="34" charset="0"/>
              </a:rPr>
              <a:t>Data Flow Between Components</a:t>
            </a:r>
            <a:r>
              <a:rPr lang="en-US" sz="1600" dirty="0">
                <a:latin typeface="Aptos Display" panose="020B0004020202020204" pitchFamily="34" charset="0"/>
              </a:rPr>
              <a:t>:</a:t>
            </a:r>
          </a:p>
          <a:p>
            <a:pPr marL="742950" lvl="1" indent="-285750" algn="just">
              <a:buFont typeface="+mj-lt"/>
              <a:buAutoNum type="arabicPeriod"/>
            </a:pPr>
            <a:r>
              <a:rPr lang="en-US" sz="1600" b="1" dirty="0">
                <a:latin typeface="Aptos Display" panose="020B0004020202020204" pitchFamily="34" charset="0"/>
              </a:rPr>
              <a:t>Camera System</a:t>
            </a:r>
            <a:r>
              <a:rPr lang="en-US" sz="1600" dirty="0">
                <a:latin typeface="Aptos Display" panose="020B0004020202020204" pitchFamily="34" charset="0"/>
              </a:rPr>
              <a:t> sends images to </a:t>
            </a:r>
            <a:r>
              <a:rPr lang="en-US" sz="1600" b="1" dirty="0">
                <a:latin typeface="Aptos Display" panose="020B0004020202020204" pitchFamily="34" charset="0"/>
              </a:rPr>
              <a:t>Recognition Software</a:t>
            </a:r>
            <a:r>
              <a:rPr lang="en-US" sz="1600" dirty="0">
                <a:latin typeface="Aptos Display" panose="020B0004020202020204" pitchFamily="34" charset="0"/>
              </a:rPr>
              <a:t>.</a:t>
            </a:r>
          </a:p>
          <a:p>
            <a:pPr marL="742950" lvl="1" indent="-285750" algn="just">
              <a:buFont typeface="+mj-lt"/>
              <a:buAutoNum type="arabicPeriod"/>
            </a:pPr>
            <a:r>
              <a:rPr lang="en-US" sz="1600" b="1" dirty="0">
                <a:latin typeface="Aptos Display" panose="020B0004020202020204" pitchFamily="34" charset="0"/>
              </a:rPr>
              <a:t>Recognition Software</a:t>
            </a:r>
            <a:r>
              <a:rPr lang="en-US" sz="1600" dirty="0">
                <a:latin typeface="Aptos Display" panose="020B0004020202020204" pitchFamily="34" charset="0"/>
              </a:rPr>
              <a:t> analyzes the image and communicates with the </a:t>
            </a:r>
            <a:r>
              <a:rPr lang="en-US" sz="1600" b="1" dirty="0">
                <a:latin typeface="Aptos Display" panose="020B0004020202020204" pitchFamily="34" charset="0"/>
              </a:rPr>
              <a:t>Cloud Server</a:t>
            </a:r>
            <a:r>
              <a:rPr lang="en-US" sz="1600" dirty="0">
                <a:latin typeface="Aptos Display" panose="020B0004020202020204" pitchFamily="34" charset="0"/>
              </a:rPr>
              <a:t>.</a:t>
            </a:r>
          </a:p>
          <a:p>
            <a:pPr marL="742950" lvl="1" indent="-285750" algn="just">
              <a:buFont typeface="+mj-lt"/>
              <a:buAutoNum type="arabicPeriod"/>
            </a:pPr>
            <a:r>
              <a:rPr lang="en-US" sz="1600" b="1" dirty="0">
                <a:latin typeface="Aptos Display" panose="020B0004020202020204" pitchFamily="34" charset="0"/>
              </a:rPr>
              <a:t>Cloud Server</a:t>
            </a:r>
            <a:r>
              <a:rPr lang="en-US" sz="1600" dirty="0">
                <a:latin typeface="Aptos Display" panose="020B0004020202020204" pitchFamily="34" charset="0"/>
              </a:rPr>
              <a:t> logs the event, updates the database, and sends appropriate notifications.</a:t>
            </a:r>
          </a:p>
          <a:p>
            <a:pPr marL="742950" lvl="1" indent="-285750" algn="just">
              <a:buFont typeface="+mj-lt"/>
              <a:buAutoNum type="arabicPeriod"/>
            </a:pPr>
            <a:r>
              <a:rPr lang="en-US" sz="1600" b="1" dirty="0">
                <a:latin typeface="Aptos Display" panose="020B0004020202020204" pitchFamily="34" charset="0"/>
              </a:rPr>
              <a:t>User Interface</a:t>
            </a:r>
            <a:r>
              <a:rPr lang="en-US" sz="1600" dirty="0">
                <a:latin typeface="Aptos Display" panose="020B0004020202020204" pitchFamily="34" charset="0"/>
              </a:rPr>
              <a:t> allows users to interact with the system, view logs, and manage settings.</a:t>
            </a:r>
          </a:p>
        </p:txBody>
      </p:sp>
      <p:pic>
        <p:nvPicPr>
          <p:cNvPr id="7" name="Picture 6" descr="A diagram of a company&#10;&#10;Description automatically generated with medium confidence">
            <a:extLst>
              <a:ext uri="{FF2B5EF4-FFF2-40B4-BE49-F238E27FC236}">
                <a16:creationId xmlns:a16="http://schemas.microsoft.com/office/drawing/2014/main" id="{D34B4AD0-5204-4647-91EC-99FF19FBFB39}"/>
              </a:ext>
            </a:extLst>
          </p:cNvPr>
          <p:cNvPicPr>
            <a:picLocks noChangeAspect="1"/>
          </p:cNvPicPr>
          <p:nvPr/>
        </p:nvPicPr>
        <p:blipFill>
          <a:blip r:embed="rId4"/>
          <a:stretch>
            <a:fillRect/>
          </a:stretch>
        </p:blipFill>
        <p:spPr>
          <a:xfrm>
            <a:off x="5580668" y="362640"/>
            <a:ext cx="4958499" cy="6378850"/>
          </a:xfrm>
          <a:prstGeom prst="rect">
            <a:avLst/>
          </a:prstGeom>
        </p:spPr>
      </p:pic>
    </p:spTree>
    <p:extLst>
      <p:ext uri="{BB962C8B-B14F-4D97-AF65-F5344CB8AC3E}">
        <p14:creationId xmlns:p14="http://schemas.microsoft.com/office/powerpoint/2010/main" val="21035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763FDE7-45F8-9869-42F2-8C7CE15A29E7}"/>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B67BA76A-D337-7457-817E-ED410B61B7BC}"/>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48675EDD-E66B-84D8-9A97-967FDFC33FA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77AC72AF-30F5-7B51-8118-AD861C774672}"/>
              </a:ext>
            </a:extLst>
          </p:cNvPr>
          <p:cNvSpPr txBox="1"/>
          <p:nvPr/>
        </p:nvSpPr>
        <p:spPr>
          <a:xfrm>
            <a:off x="288938" y="220112"/>
            <a:ext cx="6096000" cy="584775"/>
          </a:xfrm>
          <a:prstGeom prst="rect">
            <a:avLst/>
          </a:prstGeom>
          <a:noFill/>
        </p:spPr>
        <p:txBody>
          <a:bodyPr wrap="square">
            <a:spAutoFit/>
          </a:bodyPr>
          <a:lstStyle/>
          <a:p>
            <a:r>
              <a:rPr lang="en-US" sz="3200" b="1" dirty="0">
                <a:solidFill>
                  <a:srgbClr val="007367"/>
                </a:solidFill>
                <a:latin typeface="Arial Black" panose="020B0A04020102020204" pitchFamily="34" charset="0"/>
                <a:ea typeface="Inter"/>
                <a:cs typeface="Inter"/>
                <a:sym typeface="Inter"/>
              </a:rPr>
              <a:t>Implementation</a:t>
            </a:r>
            <a:endParaRPr lang="en-IN" sz="3200" dirty="0">
              <a:latin typeface="Arial Black" panose="020B0A04020102020204" pitchFamily="34" charset="0"/>
            </a:endParaRPr>
          </a:p>
        </p:txBody>
      </p:sp>
      <p:sp>
        <p:nvSpPr>
          <p:cNvPr id="10" name="TextBox 9">
            <a:extLst>
              <a:ext uri="{FF2B5EF4-FFF2-40B4-BE49-F238E27FC236}">
                <a16:creationId xmlns:a16="http://schemas.microsoft.com/office/drawing/2014/main" id="{78ADD15A-C232-7918-1398-D191DB375A1F}"/>
              </a:ext>
            </a:extLst>
          </p:cNvPr>
          <p:cNvSpPr txBox="1"/>
          <p:nvPr/>
        </p:nvSpPr>
        <p:spPr>
          <a:xfrm>
            <a:off x="830652" y="804887"/>
            <a:ext cx="6096000" cy="307777"/>
          </a:xfrm>
          <a:prstGeom prst="rect">
            <a:avLst/>
          </a:prstGeom>
          <a:noFill/>
        </p:spPr>
        <p:txBody>
          <a:bodyPr wrap="square">
            <a:spAutoFit/>
          </a:bodyPr>
          <a:lstStyle/>
          <a:p>
            <a:r>
              <a:rPr lang="en-IN" dirty="0"/>
              <a:t>Code  for static images and videos</a:t>
            </a:r>
          </a:p>
        </p:txBody>
      </p:sp>
      <p:pic>
        <p:nvPicPr>
          <p:cNvPr id="16" name="Picture 15">
            <a:extLst>
              <a:ext uri="{FF2B5EF4-FFF2-40B4-BE49-F238E27FC236}">
                <a16:creationId xmlns:a16="http://schemas.microsoft.com/office/drawing/2014/main" id="{B837A8B9-600B-1BF9-B101-9042888755AE}"/>
              </a:ext>
            </a:extLst>
          </p:cNvPr>
          <p:cNvPicPr>
            <a:picLocks noChangeAspect="1"/>
          </p:cNvPicPr>
          <p:nvPr/>
        </p:nvPicPr>
        <p:blipFill>
          <a:blip r:embed="rId4"/>
          <a:stretch>
            <a:fillRect/>
          </a:stretch>
        </p:blipFill>
        <p:spPr>
          <a:xfrm>
            <a:off x="340838" y="1219200"/>
            <a:ext cx="4642290" cy="4772891"/>
          </a:xfrm>
          <a:prstGeom prst="rect">
            <a:avLst/>
          </a:prstGeom>
        </p:spPr>
      </p:pic>
      <p:pic>
        <p:nvPicPr>
          <p:cNvPr id="18" name="Picture 17">
            <a:extLst>
              <a:ext uri="{FF2B5EF4-FFF2-40B4-BE49-F238E27FC236}">
                <a16:creationId xmlns:a16="http://schemas.microsoft.com/office/drawing/2014/main" id="{376BAC7F-C365-9AAC-668A-933C2BAB68E8}"/>
              </a:ext>
            </a:extLst>
          </p:cNvPr>
          <p:cNvPicPr>
            <a:picLocks noChangeAspect="1"/>
          </p:cNvPicPr>
          <p:nvPr/>
        </p:nvPicPr>
        <p:blipFill>
          <a:blip r:embed="rId5"/>
          <a:stretch>
            <a:fillRect/>
          </a:stretch>
        </p:blipFill>
        <p:spPr>
          <a:xfrm>
            <a:off x="5674492" y="1219200"/>
            <a:ext cx="4642290" cy="3593405"/>
          </a:xfrm>
          <a:prstGeom prst="rect">
            <a:avLst/>
          </a:prstGeom>
        </p:spPr>
      </p:pic>
    </p:spTree>
    <p:extLst>
      <p:ext uri="{BB962C8B-B14F-4D97-AF65-F5344CB8AC3E}">
        <p14:creationId xmlns:p14="http://schemas.microsoft.com/office/powerpoint/2010/main" val="119419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2AA7DCB-9FFD-C749-D6FC-D58EEB3D56E8}"/>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F186D5B8-F400-8246-C2B0-7671B8692A88}"/>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8C72D490-0353-456A-2D4A-B27240A9229E}"/>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895BFCE9-FA51-5C7F-6C42-906BEAB2B53D}"/>
              </a:ext>
            </a:extLst>
          </p:cNvPr>
          <p:cNvSpPr txBox="1"/>
          <p:nvPr/>
        </p:nvSpPr>
        <p:spPr>
          <a:xfrm>
            <a:off x="288938" y="220112"/>
            <a:ext cx="6096000" cy="584775"/>
          </a:xfrm>
          <a:prstGeom prst="rect">
            <a:avLst/>
          </a:prstGeom>
          <a:noFill/>
        </p:spPr>
        <p:txBody>
          <a:bodyPr wrap="square">
            <a:spAutoFit/>
          </a:bodyPr>
          <a:lstStyle/>
          <a:p>
            <a:r>
              <a:rPr lang="en-US" sz="3200" b="1" dirty="0">
                <a:solidFill>
                  <a:srgbClr val="007367"/>
                </a:solidFill>
                <a:latin typeface="Arial Black" panose="020B0A04020102020204" pitchFamily="34" charset="0"/>
                <a:ea typeface="Inter"/>
                <a:cs typeface="Inter"/>
                <a:sym typeface="Inter"/>
              </a:rPr>
              <a:t>Implementation</a:t>
            </a:r>
            <a:endParaRPr lang="en-IN" sz="3200" dirty="0">
              <a:latin typeface="Arial Black" panose="020B0A04020102020204" pitchFamily="34" charset="0"/>
            </a:endParaRPr>
          </a:p>
        </p:txBody>
      </p:sp>
      <p:pic>
        <p:nvPicPr>
          <p:cNvPr id="12" name="Picture 11">
            <a:extLst>
              <a:ext uri="{FF2B5EF4-FFF2-40B4-BE49-F238E27FC236}">
                <a16:creationId xmlns:a16="http://schemas.microsoft.com/office/drawing/2014/main" id="{95760342-4A69-6123-87BC-36A40E2F7010}"/>
              </a:ext>
            </a:extLst>
          </p:cNvPr>
          <p:cNvPicPr>
            <a:picLocks noChangeAspect="1"/>
          </p:cNvPicPr>
          <p:nvPr/>
        </p:nvPicPr>
        <p:blipFill>
          <a:blip r:embed="rId4"/>
          <a:stretch>
            <a:fillRect/>
          </a:stretch>
        </p:blipFill>
        <p:spPr>
          <a:xfrm>
            <a:off x="434411" y="909859"/>
            <a:ext cx="4134692" cy="5215306"/>
          </a:xfrm>
          <a:prstGeom prst="rect">
            <a:avLst/>
          </a:prstGeom>
        </p:spPr>
      </p:pic>
      <p:pic>
        <p:nvPicPr>
          <p:cNvPr id="14" name="Picture 13">
            <a:extLst>
              <a:ext uri="{FF2B5EF4-FFF2-40B4-BE49-F238E27FC236}">
                <a16:creationId xmlns:a16="http://schemas.microsoft.com/office/drawing/2014/main" id="{EB17375D-D83D-C4A4-2ABD-510B0B38CAB5}"/>
              </a:ext>
            </a:extLst>
          </p:cNvPr>
          <p:cNvPicPr>
            <a:picLocks noChangeAspect="1"/>
          </p:cNvPicPr>
          <p:nvPr/>
        </p:nvPicPr>
        <p:blipFill>
          <a:blip r:embed="rId5"/>
          <a:stretch>
            <a:fillRect/>
          </a:stretch>
        </p:blipFill>
        <p:spPr>
          <a:xfrm>
            <a:off x="4965344" y="909859"/>
            <a:ext cx="4134693" cy="1706672"/>
          </a:xfrm>
          <a:prstGeom prst="rect">
            <a:avLst/>
          </a:prstGeom>
        </p:spPr>
      </p:pic>
    </p:spTree>
    <p:extLst>
      <p:ext uri="{BB962C8B-B14F-4D97-AF65-F5344CB8AC3E}">
        <p14:creationId xmlns:p14="http://schemas.microsoft.com/office/powerpoint/2010/main" val="271180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16F44CA7-5E3C-B8AA-F338-0E9DF44C09AD}"/>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6ABCB1BC-A938-316D-3C5B-B1C564984ACF}"/>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1F2C1823-AC49-7E4A-F391-8B67A8F5BF66}"/>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9" name="TextBox 8">
            <a:extLst>
              <a:ext uri="{FF2B5EF4-FFF2-40B4-BE49-F238E27FC236}">
                <a16:creationId xmlns:a16="http://schemas.microsoft.com/office/drawing/2014/main" id="{6EEE2A7A-8BEE-C42E-944F-7BE9EDAEF624}"/>
              </a:ext>
            </a:extLst>
          </p:cNvPr>
          <p:cNvSpPr txBox="1"/>
          <p:nvPr/>
        </p:nvSpPr>
        <p:spPr>
          <a:xfrm>
            <a:off x="434411" y="258530"/>
            <a:ext cx="6096000" cy="584775"/>
          </a:xfrm>
          <a:prstGeom prst="rect">
            <a:avLst/>
          </a:prstGeom>
          <a:noFill/>
        </p:spPr>
        <p:txBody>
          <a:bodyPr wrap="square">
            <a:spAutoFit/>
          </a:bodyPr>
          <a:lstStyle/>
          <a:p>
            <a:r>
              <a:rPr lang="en-US" sz="3200" b="1" dirty="0">
                <a:solidFill>
                  <a:srgbClr val="007367"/>
                </a:solidFill>
                <a:latin typeface="Arial Black" panose="020B0A04020102020204" pitchFamily="34" charset="0"/>
                <a:ea typeface="Inter"/>
                <a:cs typeface="Inter"/>
                <a:sym typeface="Inter"/>
              </a:rPr>
              <a:t>Implementation</a:t>
            </a:r>
            <a:endParaRPr lang="en-IN" sz="3200" dirty="0">
              <a:latin typeface="Arial Black" panose="020B0A04020102020204" pitchFamily="34" charset="0"/>
            </a:endParaRPr>
          </a:p>
        </p:txBody>
      </p:sp>
      <p:pic>
        <p:nvPicPr>
          <p:cNvPr id="4" name="Picture 3">
            <a:extLst>
              <a:ext uri="{FF2B5EF4-FFF2-40B4-BE49-F238E27FC236}">
                <a16:creationId xmlns:a16="http://schemas.microsoft.com/office/drawing/2014/main" id="{F633129F-3904-1168-9BCF-75E39DCD57B2}"/>
              </a:ext>
            </a:extLst>
          </p:cNvPr>
          <p:cNvPicPr>
            <a:picLocks noChangeAspect="1"/>
          </p:cNvPicPr>
          <p:nvPr/>
        </p:nvPicPr>
        <p:blipFill>
          <a:blip r:embed="rId4"/>
          <a:stretch>
            <a:fillRect/>
          </a:stretch>
        </p:blipFill>
        <p:spPr>
          <a:xfrm>
            <a:off x="595168" y="972611"/>
            <a:ext cx="4147909" cy="4807527"/>
          </a:xfrm>
          <a:prstGeom prst="rect">
            <a:avLst/>
          </a:prstGeom>
        </p:spPr>
      </p:pic>
      <p:pic>
        <p:nvPicPr>
          <p:cNvPr id="7" name="Picture 6">
            <a:extLst>
              <a:ext uri="{FF2B5EF4-FFF2-40B4-BE49-F238E27FC236}">
                <a16:creationId xmlns:a16="http://schemas.microsoft.com/office/drawing/2014/main" id="{FAC05FC6-96A3-DE06-E73E-6EEC3B8A4353}"/>
              </a:ext>
            </a:extLst>
          </p:cNvPr>
          <p:cNvPicPr>
            <a:picLocks noChangeAspect="1"/>
          </p:cNvPicPr>
          <p:nvPr/>
        </p:nvPicPr>
        <p:blipFill>
          <a:blip r:embed="rId5"/>
          <a:stretch>
            <a:fillRect/>
          </a:stretch>
        </p:blipFill>
        <p:spPr>
          <a:xfrm>
            <a:off x="5168264" y="972611"/>
            <a:ext cx="4972744" cy="2562583"/>
          </a:xfrm>
          <a:prstGeom prst="rect">
            <a:avLst/>
          </a:prstGeom>
        </p:spPr>
      </p:pic>
    </p:spTree>
    <p:extLst>
      <p:ext uri="{BB962C8B-B14F-4D97-AF65-F5344CB8AC3E}">
        <p14:creationId xmlns:p14="http://schemas.microsoft.com/office/powerpoint/2010/main" val="291969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C684CE05-2A98-3291-9474-8BB1F9C2208C}"/>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0D00CF32-F0B9-9A1C-6538-8C9D01E2C54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771DB236-6C5D-D583-873F-A5168AA15E6C}"/>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6" name="TextBox 5">
            <a:extLst>
              <a:ext uri="{FF2B5EF4-FFF2-40B4-BE49-F238E27FC236}">
                <a16:creationId xmlns:a16="http://schemas.microsoft.com/office/drawing/2014/main" id="{26FD2F7E-6DA2-AE64-20F6-BB57754D0479}"/>
              </a:ext>
            </a:extLst>
          </p:cNvPr>
          <p:cNvSpPr txBox="1"/>
          <p:nvPr/>
        </p:nvSpPr>
        <p:spPr>
          <a:xfrm>
            <a:off x="1004455" y="2119316"/>
            <a:ext cx="10799618" cy="1251625"/>
          </a:xfrm>
          <a:prstGeom prst="rect">
            <a:avLst/>
          </a:prstGeom>
          <a:noFill/>
        </p:spPr>
        <p:txBody>
          <a:bodyPr wrap="square">
            <a:spAutoFit/>
          </a:bodyPr>
          <a:lstStyle/>
          <a:p>
            <a:pPr>
              <a:buFont typeface="Arial" panose="020B0604020202020204" pitchFamily="34" charset="0"/>
              <a:buChar char="•"/>
            </a:pPr>
            <a:r>
              <a:rPr lang="en-IN" sz="1800" dirty="0">
                <a:latin typeface="Aptos Display" panose="020B0004020202020204" pitchFamily="34" charset="0"/>
              </a:rPr>
              <a:t>YOLOv8 achieved an accuracy of ~96% in controlled environments, while Haar Cascade reached ~75%.</a:t>
            </a:r>
          </a:p>
          <a:p>
            <a:pPr>
              <a:buFont typeface="Arial" panose="020B0604020202020204" pitchFamily="34" charset="0"/>
              <a:buChar char="•"/>
            </a:pPr>
            <a:r>
              <a:rPr lang="en-IN" sz="1800" dirty="0">
                <a:latin typeface="Aptos Display" panose="020B0004020202020204" pitchFamily="34" charset="0"/>
              </a:rPr>
              <a:t>YOLOv8 maintained ~92% accuracy under varied conditions, whereas Haar Cascade dropped to ~60%.</a:t>
            </a:r>
          </a:p>
          <a:p>
            <a:pPr>
              <a:buFont typeface="Arial" panose="020B0604020202020204" pitchFamily="34" charset="0"/>
              <a:buChar char="•"/>
            </a:pPr>
            <a:r>
              <a:rPr lang="en-IN" sz="1800" dirty="0">
                <a:latin typeface="Aptos Display" panose="020B0004020202020204" pitchFamily="34" charset="0"/>
              </a:rPr>
              <a:t>Processing speed: YOLOv8 on GPU achieved 35-40 FPS, while Haar Cascade on CPU managed ~20-30 FPS.</a:t>
            </a:r>
          </a:p>
          <a:p>
            <a:pPr>
              <a:spcBef>
                <a:spcPts val="400"/>
              </a:spcBef>
              <a:spcAft>
                <a:spcPts val="200"/>
              </a:spcAft>
            </a:pPr>
            <a:endParaRPr lang="en-IN" sz="1800" dirty="0">
              <a:latin typeface="Aptos Display" panose="020B0004020202020204" pitchFamily="34" charset="0"/>
            </a:endParaRPr>
          </a:p>
        </p:txBody>
      </p:sp>
      <p:sp>
        <p:nvSpPr>
          <p:cNvPr id="9" name="TextBox 8">
            <a:extLst>
              <a:ext uri="{FF2B5EF4-FFF2-40B4-BE49-F238E27FC236}">
                <a16:creationId xmlns:a16="http://schemas.microsoft.com/office/drawing/2014/main" id="{999AED24-F534-2100-333A-F083C7EF3912}"/>
              </a:ext>
            </a:extLst>
          </p:cNvPr>
          <p:cNvSpPr txBox="1"/>
          <p:nvPr/>
        </p:nvSpPr>
        <p:spPr>
          <a:xfrm>
            <a:off x="434411" y="753012"/>
            <a:ext cx="6096000" cy="584775"/>
          </a:xfrm>
          <a:prstGeom prst="rect">
            <a:avLst/>
          </a:prstGeom>
          <a:noFill/>
        </p:spPr>
        <p:txBody>
          <a:bodyPr wrap="square">
            <a:spAutoFit/>
          </a:bodyPr>
          <a:lstStyle/>
          <a:p>
            <a:r>
              <a:rPr lang="en-US" sz="3200" b="1" dirty="0">
                <a:solidFill>
                  <a:srgbClr val="007367"/>
                </a:solidFill>
                <a:latin typeface="Aptos Display" panose="020B0004020202020204" pitchFamily="34" charset="0"/>
                <a:ea typeface="Inter"/>
                <a:cs typeface="Inter"/>
                <a:sym typeface="Inter"/>
              </a:rPr>
              <a:t>Result</a:t>
            </a:r>
            <a:endParaRPr lang="en-IN" sz="3200" dirty="0">
              <a:latin typeface="Aptos Display" panose="020B0004020202020204" pitchFamily="34" charset="0"/>
            </a:endParaRPr>
          </a:p>
        </p:txBody>
      </p:sp>
      <p:sp>
        <p:nvSpPr>
          <p:cNvPr id="4" name="TextBox 3">
            <a:extLst>
              <a:ext uri="{FF2B5EF4-FFF2-40B4-BE49-F238E27FC236}">
                <a16:creationId xmlns:a16="http://schemas.microsoft.com/office/drawing/2014/main" id="{D7682E91-B282-294E-10E9-3DACBD6EB139}"/>
              </a:ext>
            </a:extLst>
          </p:cNvPr>
          <p:cNvSpPr txBox="1"/>
          <p:nvPr/>
        </p:nvSpPr>
        <p:spPr>
          <a:xfrm>
            <a:off x="559102" y="1510251"/>
            <a:ext cx="6096000" cy="400110"/>
          </a:xfrm>
          <a:prstGeom prst="rect">
            <a:avLst/>
          </a:prstGeom>
          <a:noFill/>
        </p:spPr>
        <p:txBody>
          <a:bodyPr wrap="square">
            <a:spAutoFit/>
          </a:bodyPr>
          <a:lstStyle/>
          <a:p>
            <a:pPr rtl="0">
              <a:spcBef>
                <a:spcPts val="400"/>
              </a:spcBef>
              <a:spcAft>
                <a:spcPts val="200"/>
              </a:spcAft>
            </a:pPr>
            <a:r>
              <a:rPr lang="en-US" sz="2000" b="1" u="sng" dirty="0">
                <a:solidFill>
                  <a:srgbClr val="434343"/>
                </a:solidFill>
                <a:latin typeface="Aptos Display" panose="020B0004020202020204" pitchFamily="34" charset="0"/>
              </a:rPr>
              <a:t>Performance Comparison</a:t>
            </a:r>
            <a:endParaRPr lang="en-US" sz="2000" b="1" i="0" u="sng" strike="noStrike" dirty="0">
              <a:solidFill>
                <a:srgbClr val="434343"/>
              </a:solidFill>
              <a:effectLst/>
              <a:latin typeface="Aptos Display" panose="020B0004020202020204" pitchFamily="34" charset="0"/>
            </a:endParaRPr>
          </a:p>
        </p:txBody>
      </p:sp>
      <p:sp>
        <p:nvSpPr>
          <p:cNvPr id="8" name="TextBox 7">
            <a:extLst>
              <a:ext uri="{FF2B5EF4-FFF2-40B4-BE49-F238E27FC236}">
                <a16:creationId xmlns:a16="http://schemas.microsoft.com/office/drawing/2014/main" id="{78D2A9B3-2370-B5EA-B08B-DB22FAB1C5E8}"/>
              </a:ext>
            </a:extLst>
          </p:cNvPr>
          <p:cNvSpPr txBox="1"/>
          <p:nvPr/>
        </p:nvSpPr>
        <p:spPr>
          <a:xfrm>
            <a:off x="559102" y="3513978"/>
            <a:ext cx="6096000" cy="400110"/>
          </a:xfrm>
          <a:prstGeom prst="rect">
            <a:avLst/>
          </a:prstGeom>
          <a:noFill/>
        </p:spPr>
        <p:txBody>
          <a:bodyPr wrap="square">
            <a:spAutoFit/>
          </a:bodyPr>
          <a:lstStyle/>
          <a:p>
            <a:pPr rtl="0">
              <a:spcBef>
                <a:spcPts val="400"/>
              </a:spcBef>
              <a:spcAft>
                <a:spcPts val="200"/>
              </a:spcAft>
            </a:pPr>
            <a:r>
              <a:rPr lang="en-US" sz="2000" b="1" i="0" u="sng" strike="noStrike" dirty="0">
                <a:solidFill>
                  <a:srgbClr val="434343"/>
                </a:solidFill>
                <a:effectLst/>
                <a:latin typeface="Aptos Display" panose="020B0004020202020204" pitchFamily="34" charset="0"/>
              </a:rPr>
              <a:t>Key Observations:</a:t>
            </a:r>
          </a:p>
        </p:txBody>
      </p:sp>
      <p:sp>
        <p:nvSpPr>
          <p:cNvPr id="11" name="TextBox 10">
            <a:extLst>
              <a:ext uri="{FF2B5EF4-FFF2-40B4-BE49-F238E27FC236}">
                <a16:creationId xmlns:a16="http://schemas.microsoft.com/office/drawing/2014/main" id="{0246D349-A6E1-0650-5378-BED91F124020}"/>
              </a:ext>
            </a:extLst>
          </p:cNvPr>
          <p:cNvSpPr txBox="1"/>
          <p:nvPr/>
        </p:nvSpPr>
        <p:spPr>
          <a:xfrm>
            <a:off x="1004455" y="4151277"/>
            <a:ext cx="8757042" cy="1200329"/>
          </a:xfrm>
          <a:prstGeom prst="rect">
            <a:avLst/>
          </a:prstGeom>
          <a:noFill/>
        </p:spPr>
        <p:txBody>
          <a:bodyPr wrap="square">
            <a:spAutoFit/>
          </a:bodyPr>
          <a:lstStyle/>
          <a:p>
            <a:pPr>
              <a:buFont typeface="Arial" panose="020B0604020202020204" pitchFamily="34" charset="0"/>
              <a:buChar char="•"/>
            </a:pPr>
            <a:r>
              <a:rPr lang="en-US" sz="1800" dirty="0">
                <a:latin typeface="Aptos Display" panose="020B0004020202020204" pitchFamily="34" charset="0"/>
              </a:rPr>
              <a:t>YOLOv8 performed well under complex environments and occlusions.</a:t>
            </a:r>
          </a:p>
          <a:p>
            <a:pPr>
              <a:buFont typeface="Arial" panose="020B0604020202020204" pitchFamily="34" charset="0"/>
              <a:buChar char="•"/>
            </a:pPr>
            <a:r>
              <a:rPr lang="en-US" sz="1800" dirty="0">
                <a:latin typeface="Aptos Display" panose="020B0004020202020204" pitchFamily="34" charset="0"/>
              </a:rPr>
              <a:t>Haar Cascade was computationally lighter but struggled with multi-face detection and low-light scenarios.</a:t>
            </a:r>
          </a:p>
          <a:p>
            <a:pPr>
              <a:buFont typeface="Arial" panose="020B0604020202020204" pitchFamily="34" charset="0"/>
              <a:buChar char="•"/>
            </a:pPr>
            <a:r>
              <a:rPr lang="en-US" sz="1800" dirty="0">
                <a:latin typeface="Aptos Display" panose="020B0004020202020204" pitchFamily="34" charset="0"/>
              </a:rPr>
              <a:t>Real-time emotion detection enhanced the security application of the system.</a:t>
            </a:r>
          </a:p>
        </p:txBody>
      </p:sp>
    </p:spTree>
    <p:extLst>
      <p:ext uri="{BB962C8B-B14F-4D97-AF65-F5344CB8AC3E}">
        <p14:creationId xmlns:p14="http://schemas.microsoft.com/office/powerpoint/2010/main" val="292073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5907AC24-0D0F-9DEE-F35A-F1C8CAB7D7C0}"/>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B1462DFF-5C6C-38BD-DA4A-81679FDB815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5514C2A1-F71B-365F-A62A-157B944A633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pic>
        <p:nvPicPr>
          <p:cNvPr id="4" name="Picture 3">
            <a:extLst>
              <a:ext uri="{FF2B5EF4-FFF2-40B4-BE49-F238E27FC236}">
                <a16:creationId xmlns:a16="http://schemas.microsoft.com/office/drawing/2014/main" id="{CBA8BD7D-95F7-F93B-58F5-2C4E7044ED91}"/>
              </a:ext>
            </a:extLst>
          </p:cNvPr>
          <p:cNvPicPr>
            <a:picLocks noChangeAspect="1"/>
          </p:cNvPicPr>
          <p:nvPr/>
        </p:nvPicPr>
        <p:blipFill>
          <a:blip r:embed="rId4"/>
          <a:stretch>
            <a:fillRect/>
          </a:stretch>
        </p:blipFill>
        <p:spPr>
          <a:xfrm>
            <a:off x="6712529" y="1179497"/>
            <a:ext cx="3796144" cy="3008499"/>
          </a:xfrm>
          <a:prstGeom prst="rect">
            <a:avLst/>
          </a:prstGeom>
        </p:spPr>
      </p:pic>
      <p:pic>
        <p:nvPicPr>
          <p:cNvPr id="7" name="Picture 6">
            <a:extLst>
              <a:ext uri="{FF2B5EF4-FFF2-40B4-BE49-F238E27FC236}">
                <a16:creationId xmlns:a16="http://schemas.microsoft.com/office/drawing/2014/main" id="{2686D354-C34D-4E13-6232-1282EC644D83}"/>
              </a:ext>
            </a:extLst>
          </p:cNvPr>
          <p:cNvPicPr>
            <a:picLocks noChangeAspect="1"/>
          </p:cNvPicPr>
          <p:nvPr/>
        </p:nvPicPr>
        <p:blipFill>
          <a:blip r:embed="rId5"/>
          <a:stretch>
            <a:fillRect/>
          </a:stretch>
        </p:blipFill>
        <p:spPr>
          <a:xfrm>
            <a:off x="815162" y="1179497"/>
            <a:ext cx="3409706" cy="3030850"/>
          </a:xfrm>
          <a:prstGeom prst="rect">
            <a:avLst/>
          </a:prstGeom>
        </p:spPr>
      </p:pic>
      <p:sp>
        <p:nvSpPr>
          <p:cNvPr id="10" name="TextBox 9">
            <a:extLst>
              <a:ext uri="{FF2B5EF4-FFF2-40B4-BE49-F238E27FC236}">
                <a16:creationId xmlns:a16="http://schemas.microsoft.com/office/drawing/2014/main" id="{CC4F86E7-2232-1232-6C6B-1A716BFA4D8C}"/>
              </a:ext>
            </a:extLst>
          </p:cNvPr>
          <p:cNvSpPr txBox="1"/>
          <p:nvPr/>
        </p:nvSpPr>
        <p:spPr>
          <a:xfrm>
            <a:off x="434411" y="514979"/>
            <a:ext cx="6096000" cy="400110"/>
          </a:xfrm>
          <a:prstGeom prst="rect">
            <a:avLst/>
          </a:prstGeom>
          <a:noFill/>
        </p:spPr>
        <p:txBody>
          <a:bodyPr wrap="square">
            <a:spAutoFit/>
          </a:bodyPr>
          <a:lstStyle/>
          <a:p>
            <a:pPr rtl="0">
              <a:spcBef>
                <a:spcPts val="400"/>
              </a:spcBef>
              <a:spcAft>
                <a:spcPts val="200"/>
              </a:spcAft>
            </a:pPr>
            <a:r>
              <a:rPr lang="en-US" sz="2000" b="1" u="sng" dirty="0">
                <a:solidFill>
                  <a:srgbClr val="434343"/>
                </a:solidFill>
                <a:latin typeface="Aptos Display" panose="020B0004020202020204" pitchFamily="34" charset="0"/>
              </a:rPr>
              <a:t>Performance Outcome</a:t>
            </a:r>
            <a:endParaRPr lang="en-US" sz="2000" b="1" i="0" u="sng" strike="noStrike" dirty="0">
              <a:solidFill>
                <a:srgbClr val="434343"/>
              </a:solidFill>
              <a:effectLst/>
              <a:latin typeface="Aptos Display" panose="020B0004020202020204" pitchFamily="34" charset="0"/>
            </a:endParaRPr>
          </a:p>
        </p:txBody>
      </p:sp>
      <p:sp>
        <p:nvSpPr>
          <p:cNvPr id="12" name="TextBox 11">
            <a:extLst>
              <a:ext uri="{FF2B5EF4-FFF2-40B4-BE49-F238E27FC236}">
                <a16:creationId xmlns:a16="http://schemas.microsoft.com/office/drawing/2014/main" id="{E7ACA92E-F890-EB6E-5884-C4DB4C289FDD}"/>
              </a:ext>
            </a:extLst>
          </p:cNvPr>
          <p:cNvSpPr txBox="1"/>
          <p:nvPr/>
        </p:nvSpPr>
        <p:spPr>
          <a:xfrm>
            <a:off x="815162" y="4374347"/>
            <a:ext cx="3409706" cy="1600438"/>
          </a:xfrm>
          <a:prstGeom prst="rect">
            <a:avLst/>
          </a:prstGeom>
          <a:noFill/>
        </p:spPr>
        <p:txBody>
          <a:bodyPr wrap="square">
            <a:spAutoFit/>
          </a:bodyPr>
          <a:lstStyle/>
          <a:p>
            <a:r>
              <a:rPr lang="en-US" dirty="0">
                <a:latin typeface="Aptos Display" panose="020B0004020202020204" pitchFamily="34" charset="0"/>
              </a:rPr>
              <a:t>The ROC (Receiver Operating Characteristic) curve evaluates model performance at different threshold levels by plotting True Positive Rate (TPR) against False Positive Rate (FPR). A higher Area Under the Curve (AUC) indicates better classification accuracy.</a:t>
            </a:r>
          </a:p>
        </p:txBody>
      </p:sp>
      <p:sp>
        <p:nvSpPr>
          <p:cNvPr id="14" name="TextBox 13">
            <a:extLst>
              <a:ext uri="{FF2B5EF4-FFF2-40B4-BE49-F238E27FC236}">
                <a16:creationId xmlns:a16="http://schemas.microsoft.com/office/drawing/2014/main" id="{3AC954DB-D711-DD51-4730-58C946829A19}"/>
              </a:ext>
            </a:extLst>
          </p:cNvPr>
          <p:cNvSpPr txBox="1"/>
          <p:nvPr/>
        </p:nvSpPr>
        <p:spPr>
          <a:xfrm>
            <a:off x="6712529" y="4374347"/>
            <a:ext cx="3796144" cy="1169551"/>
          </a:xfrm>
          <a:prstGeom prst="rect">
            <a:avLst/>
          </a:prstGeom>
          <a:noFill/>
        </p:spPr>
        <p:txBody>
          <a:bodyPr wrap="square">
            <a:spAutoFit/>
          </a:bodyPr>
          <a:lstStyle/>
          <a:p>
            <a:r>
              <a:rPr lang="en-IN" dirty="0">
                <a:latin typeface="Aptos Display" panose="020B0004020202020204" pitchFamily="34" charset="0"/>
              </a:rPr>
              <a:t>The prediction table (confusion matrix) provides metrics like True Positives (TP), False Positives (FP), True Negatives (TN), and False Negatives (FN). It helps </a:t>
            </a:r>
            <a:r>
              <a:rPr lang="en-IN" dirty="0" err="1">
                <a:latin typeface="Aptos Display" panose="020B0004020202020204" pitchFamily="34" charset="0"/>
              </a:rPr>
              <a:t>analyze</a:t>
            </a:r>
            <a:r>
              <a:rPr lang="en-IN" dirty="0">
                <a:latin typeface="Aptos Display" panose="020B0004020202020204" pitchFamily="34" charset="0"/>
              </a:rPr>
              <a:t> model misclassifications and fine-tune thresholds.</a:t>
            </a:r>
          </a:p>
        </p:txBody>
      </p:sp>
    </p:spTree>
    <p:extLst>
      <p:ext uri="{BB962C8B-B14F-4D97-AF65-F5344CB8AC3E}">
        <p14:creationId xmlns:p14="http://schemas.microsoft.com/office/powerpoint/2010/main" val="15474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9E8B0301-5C90-3804-2558-83C99325C72F}"/>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201A73D9-AB53-A9EB-6F3C-0DC0C19CAEE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1A9098D7-8D3B-9E85-90A7-925376C7664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81607A1A-1B9C-081A-3658-D50BB361FF29}"/>
              </a:ext>
            </a:extLst>
          </p:cNvPr>
          <p:cNvSpPr txBox="1"/>
          <p:nvPr/>
        </p:nvSpPr>
        <p:spPr>
          <a:xfrm>
            <a:off x="434411" y="584038"/>
            <a:ext cx="6105831" cy="769441"/>
          </a:xfrm>
          <a:prstGeom prst="rect">
            <a:avLst/>
          </a:prstGeom>
          <a:noFill/>
        </p:spPr>
        <p:txBody>
          <a:bodyPr wrap="square">
            <a:spAutoFit/>
          </a:bodyPr>
          <a:lstStyle/>
          <a:p>
            <a:endParaRPr lang="en-IN" sz="4400" dirty="0"/>
          </a:p>
        </p:txBody>
      </p:sp>
      <p:sp>
        <p:nvSpPr>
          <p:cNvPr id="8" name="TextBox 7">
            <a:extLst>
              <a:ext uri="{FF2B5EF4-FFF2-40B4-BE49-F238E27FC236}">
                <a16:creationId xmlns:a16="http://schemas.microsoft.com/office/drawing/2014/main" id="{7BC4D434-3F8A-A11B-806F-BFA73233F693}"/>
              </a:ext>
            </a:extLst>
          </p:cNvPr>
          <p:cNvSpPr txBox="1"/>
          <p:nvPr/>
        </p:nvSpPr>
        <p:spPr>
          <a:xfrm>
            <a:off x="257430" y="291650"/>
            <a:ext cx="6094428" cy="584775"/>
          </a:xfrm>
          <a:prstGeom prst="rect">
            <a:avLst/>
          </a:prstGeom>
          <a:noFill/>
        </p:spPr>
        <p:txBody>
          <a:bodyPr wrap="square">
            <a:spAutoFit/>
          </a:bodyPr>
          <a:lstStyle/>
          <a:p>
            <a:r>
              <a:rPr lang="en-US" sz="3200" b="1" dirty="0">
                <a:solidFill>
                  <a:srgbClr val="007367"/>
                </a:solidFill>
                <a:latin typeface="Inter"/>
                <a:ea typeface="Inter"/>
                <a:sym typeface="Inter"/>
              </a:rPr>
              <a:t>Screenshots of the project </a:t>
            </a:r>
            <a:endParaRPr lang="en-IN" sz="3200" dirty="0"/>
          </a:p>
        </p:txBody>
      </p:sp>
      <p:pic>
        <p:nvPicPr>
          <p:cNvPr id="6" name="Picture 5">
            <a:extLst>
              <a:ext uri="{FF2B5EF4-FFF2-40B4-BE49-F238E27FC236}">
                <a16:creationId xmlns:a16="http://schemas.microsoft.com/office/drawing/2014/main" id="{6FC39E4B-2A01-160C-7AED-464CC5231E44}"/>
              </a:ext>
            </a:extLst>
          </p:cNvPr>
          <p:cNvPicPr>
            <a:picLocks noChangeAspect="1"/>
          </p:cNvPicPr>
          <p:nvPr/>
        </p:nvPicPr>
        <p:blipFill>
          <a:blip r:embed="rId4"/>
          <a:stretch>
            <a:fillRect/>
          </a:stretch>
        </p:blipFill>
        <p:spPr>
          <a:xfrm>
            <a:off x="2163197" y="1348806"/>
            <a:ext cx="7522997" cy="3986006"/>
          </a:xfrm>
          <a:prstGeom prst="rect">
            <a:avLst/>
          </a:prstGeom>
        </p:spPr>
      </p:pic>
    </p:spTree>
    <p:extLst>
      <p:ext uri="{BB962C8B-B14F-4D97-AF65-F5344CB8AC3E}">
        <p14:creationId xmlns:p14="http://schemas.microsoft.com/office/powerpoint/2010/main" val="317082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70B1B0AE-ECE0-8DC0-8D07-016C7C1228D8}"/>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0E0B191D-79BF-A7AB-1609-CFF076D7883B}"/>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4BD0046E-ACD0-C6C2-5705-4B61E40FB6DB}"/>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A8849C67-C4CE-3D7C-FE41-E6CBF402E849}"/>
              </a:ext>
            </a:extLst>
          </p:cNvPr>
          <p:cNvSpPr txBox="1"/>
          <p:nvPr/>
        </p:nvSpPr>
        <p:spPr>
          <a:xfrm>
            <a:off x="434411" y="584038"/>
            <a:ext cx="6105831" cy="769441"/>
          </a:xfrm>
          <a:prstGeom prst="rect">
            <a:avLst/>
          </a:prstGeom>
          <a:noFill/>
        </p:spPr>
        <p:txBody>
          <a:bodyPr wrap="square">
            <a:spAutoFit/>
          </a:bodyPr>
          <a:lstStyle/>
          <a:p>
            <a:endParaRPr lang="en-IN" sz="4400" dirty="0"/>
          </a:p>
        </p:txBody>
      </p:sp>
      <p:sp>
        <p:nvSpPr>
          <p:cNvPr id="8" name="TextBox 7">
            <a:extLst>
              <a:ext uri="{FF2B5EF4-FFF2-40B4-BE49-F238E27FC236}">
                <a16:creationId xmlns:a16="http://schemas.microsoft.com/office/drawing/2014/main" id="{0AAF4D03-06BF-6A93-AE74-C0CDF20AE7A7}"/>
              </a:ext>
            </a:extLst>
          </p:cNvPr>
          <p:cNvSpPr txBox="1"/>
          <p:nvPr/>
        </p:nvSpPr>
        <p:spPr>
          <a:xfrm>
            <a:off x="257430" y="291650"/>
            <a:ext cx="6094428" cy="584775"/>
          </a:xfrm>
          <a:prstGeom prst="rect">
            <a:avLst/>
          </a:prstGeom>
          <a:noFill/>
        </p:spPr>
        <p:txBody>
          <a:bodyPr wrap="square">
            <a:spAutoFit/>
          </a:bodyPr>
          <a:lstStyle/>
          <a:p>
            <a:r>
              <a:rPr lang="en-US" sz="3200" b="1" dirty="0">
                <a:solidFill>
                  <a:srgbClr val="007367"/>
                </a:solidFill>
                <a:latin typeface="Inter"/>
                <a:ea typeface="Inter"/>
                <a:sym typeface="Inter"/>
              </a:rPr>
              <a:t>Screenshots of the project </a:t>
            </a:r>
            <a:endParaRPr lang="en-IN" sz="3200" dirty="0"/>
          </a:p>
        </p:txBody>
      </p:sp>
      <p:pic>
        <p:nvPicPr>
          <p:cNvPr id="6" name="Picture 5">
            <a:extLst>
              <a:ext uri="{FF2B5EF4-FFF2-40B4-BE49-F238E27FC236}">
                <a16:creationId xmlns:a16="http://schemas.microsoft.com/office/drawing/2014/main" id="{31B44A43-3926-9BD4-39C6-89B86E3FB21F}"/>
              </a:ext>
            </a:extLst>
          </p:cNvPr>
          <p:cNvPicPr>
            <a:picLocks noChangeAspect="1"/>
          </p:cNvPicPr>
          <p:nvPr/>
        </p:nvPicPr>
        <p:blipFill>
          <a:blip r:embed="rId4"/>
          <a:stretch>
            <a:fillRect/>
          </a:stretch>
        </p:blipFill>
        <p:spPr>
          <a:xfrm>
            <a:off x="778221" y="1880809"/>
            <a:ext cx="3593825" cy="2867890"/>
          </a:xfrm>
          <a:prstGeom prst="rect">
            <a:avLst/>
          </a:prstGeom>
        </p:spPr>
      </p:pic>
      <p:pic>
        <p:nvPicPr>
          <p:cNvPr id="10" name="Picture 9">
            <a:extLst>
              <a:ext uri="{FF2B5EF4-FFF2-40B4-BE49-F238E27FC236}">
                <a16:creationId xmlns:a16="http://schemas.microsoft.com/office/drawing/2014/main" id="{13B39441-B61E-ECFC-1737-5CE35ABECD44}"/>
              </a:ext>
            </a:extLst>
          </p:cNvPr>
          <p:cNvPicPr>
            <a:picLocks noChangeAspect="1"/>
          </p:cNvPicPr>
          <p:nvPr/>
        </p:nvPicPr>
        <p:blipFill>
          <a:blip r:embed="rId5"/>
          <a:stretch>
            <a:fillRect/>
          </a:stretch>
        </p:blipFill>
        <p:spPr>
          <a:xfrm>
            <a:off x="7286946" y="1880808"/>
            <a:ext cx="3593825" cy="2867891"/>
          </a:xfrm>
          <a:prstGeom prst="rect">
            <a:avLst/>
          </a:prstGeom>
        </p:spPr>
      </p:pic>
    </p:spTree>
    <p:extLst>
      <p:ext uri="{BB962C8B-B14F-4D97-AF65-F5344CB8AC3E}">
        <p14:creationId xmlns:p14="http://schemas.microsoft.com/office/powerpoint/2010/main" val="2514598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893363B-4B5D-F0F6-4780-351E65E61899}"/>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2A239C7E-E528-8D81-D86F-310225C65E5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7554685F-8A9D-0202-A165-22A5D03625ED}"/>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pic>
        <p:nvPicPr>
          <p:cNvPr id="2" name="table">
            <a:extLst>
              <a:ext uri="{FF2B5EF4-FFF2-40B4-BE49-F238E27FC236}">
                <a16:creationId xmlns:a16="http://schemas.microsoft.com/office/drawing/2014/main" id="{B618B105-1194-A0B2-EF98-B3C1D0CFEBDE}"/>
              </a:ext>
            </a:extLst>
          </p:cNvPr>
          <p:cNvPicPr>
            <a:picLocks noChangeAspect="1"/>
          </p:cNvPicPr>
          <p:nvPr/>
        </p:nvPicPr>
        <p:blipFill>
          <a:blip r:embed="rId4"/>
          <a:stretch>
            <a:fillRect/>
          </a:stretch>
        </p:blipFill>
        <p:spPr>
          <a:xfrm>
            <a:off x="839032" y="268413"/>
            <a:ext cx="8770374" cy="5518652"/>
          </a:xfrm>
          <a:prstGeom prst="rect">
            <a:avLst/>
          </a:prstGeom>
        </p:spPr>
      </p:pic>
    </p:spTree>
    <p:extLst>
      <p:ext uri="{BB962C8B-B14F-4D97-AF65-F5344CB8AC3E}">
        <p14:creationId xmlns:p14="http://schemas.microsoft.com/office/powerpoint/2010/main" val="410962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1AEE084-342B-C108-84DD-C466B511DEF4}"/>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4B2BF191-F1C1-5D5E-B1A2-96A826E7820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6BFC71E5-C9F4-601E-F9D4-73B542F09AC5}"/>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6" name="Title 1">
            <a:extLst>
              <a:ext uri="{FF2B5EF4-FFF2-40B4-BE49-F238E27FC236}">
                <a16:creationId xmlns:a16="http://schemas.microsoft.com/office/drawing/2014/main" id="{65BCF443-851C-C614-1ED4-8F14F8C39EB6}"/>
              </a:ext>
            </a:extLst>
          </p:cNvPr>
          <p:cNvSpPr txBox="1">
            <a:spLocks/>
          </p:cNvSpPr>
          <p:nvPr/>
        </p:nvSpPr>
        <p:spPr>
          <a:xfrm>
            <a:off x="434411" y="489094"/>
            <a:ext cx="7965461" cy="90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rgbClr val="007367"/>
                </a:solidFill>
                <a:latin typeface="Aptos Display" panose="020B0004020202020204" pitchFamily="34" charset="0"/>
                <a:ea typeface="Inter"/>
                <a:cs typeface="Inter"/>
                <a:sym typeface="Inter"/>
              </a:rPr>
              <a:t>Abstract</a:t>
            </a:r>
            <a:endParaRPr lang="en-IN" sz="4000" dirty="0">
              <a:latin typeface="Aptos Display" panose="020B0004020202020204" pitchFamily="34" charset="0"/>
            </a:endParaRPr>
          </a:p>
        </p:txBody>
      </p:sp>
      <p:sp>
        <p:nvSpPr>
          <p:cNvPr id="8" name="TextBox 7">
            <a:extLst>
              <a:ext uri="{FF2B5EF4-FFF2-40B4-BE49-F238E27FC236}">
                <a16:creationId xmlns:a16="http://schemas.microsoft.com/office/drawing/2014/main" id="{F32B5282-D5D2-9368-4CA7-665B76D563E2}"/>
              </a:ext>
            </a:extLst>
          </p:cNvPr>
          <p:cNvSpPr txBox="1"/>
          <p:nvPr/>
        </p:nvSpPr>
        <p:spPr>
          <a:xfrm>
            <a:off x="434411" y="1420728"/>
            <a:ext cx="11167654" cy="3785652"/>
          </a:xfrm>
          <a:prstGeom prst="rect">
            <a:avLst/>
          </a:prstGeom>
          <a:noFill/>
        </p:spPr>
        <p:txBody>
          <a:bodyPr wrap="square">
            <a:spAutoFit/>
          </a:bodyPr>
          <a:lstStyle/>
          <a:p>
            <a:pPr marL="285750" indent="-285750" algn="just">
              <a:spcBef>
                <a:spcPts val="200"/>
              </a:spcBef>
              <a:spcAft>
                <a:spcPts val="400"/>
              </a:spcAft>
              <a:buFont typeface="Arial" panose="020B0604020202020204" pitchFamily="34" charset="0"/>
              <a:buChar char="•"/>
            </a:pPr>
            <a:r>
              <a:rPr lang="en-US" sz="2000" dirty="0">
                <a:latin typeface="Aptos Display" panose="020B0004020202020204" pitchFamily="34" charset="0"/>
              </a:rPr>
              <a:t>Facial recognition technology plays a pivotal role in modern security, authentication, and surveillance systems, driving towards higher security and automation standards across various industries. This project compares two prominent models. </a:t>
            </a:r>
          </a:p>
          <a:p>
            <a:pPr marL="285750" indent="-285750" algn="just">
              <a:spcBef>
                <a:spcPts val="200"/>
              </a:spcBef>
              <a:spcAft>
                <a:spcPts val="400"/>
              </a:spcAft>
              <a:buFont typeface="Arial" panose="020B0604020202020204" pitchFamily="34" charset="0"/>
              <a:buChar char="•"/>
            </a:pPr>
            <a:r>
              <a:rPr lang="en-US" sz="2000" dirty="0" err="1">
                <a:latin typeface="Aptos Display" panose="020B0004020202020204" pitchFamily="34" charset="0"/>
              </a:rPr>
              <a:t>Haar</a:t>
            </a:r>
            <a:r>
              <a:rPr lang="en-US" sz="2000" dirty="0">
                <a:latin typeface="Aptos Display" panose="020B0004020202020204" pitchFamily="34" charset="0"/>
              </a:rPr>
              <a:t>-Cascade, a traditional machine learning approach, and YOLOv8, a state-of-the-art, open-source deep learning model and develops a facial detection and recognition system.</a:t>
            </a:r>
          </a:p>
          <a:p>
            <a:pPr marL="285750" indent="-285750" algn="just">
              <a:spcBef>
                <a:spcPts val="200"/>
              </a:spcBef>
              <a:spcAft>
                <a:spcPts val="400"/>
              </a:spcAft>
              <a:buFont typeface="Arial" panose="020B0604020202020204" pitchFamily="34" charset="0"/>
              <a:buChar char="•"/>
            </a:pPr>
            <a:r>
              <a:rPr lang="en-US" sz="2000" dirty="0">
                <a:latin typeface="Aptos Display" panose="020B0004020202020204" pitchFamily="34" charset="0"/>
              </a:rPr>
              <a:t>The system is designed to handle both single and multiple face detection and recognition tasks in static images, videos, and live video streams.</a:t>
            </a:r>
          </a:p>
          <a:p>
            <a:pPr marL="285750" indent="-285750" algn="just">
              <a:spcBef>
                <a:spcPts val="200"/>
              </a:spcBef>
              <a:spcAft>
                <a:spcPts val="400"/>
              </a:spcAft>
              <a:buFont typeface="Arial" panose="020B0604020202020204" pitchFamily="34" charset="0"/>
              <a:buChar char="•"/>
            </a:pPr>
            <a:r>
              <a:rPr lang="en-US" sz="2000" dirty="0">
                <a:latin typeface="Aptos Display" panose="020B0004020202020204" pitchFamily="34" charset="0"/>
              </a:rPr>
              <a:t>The project demonstrates how YOLOv8 excels in dynamic environments, handling multiple subjects and varying conditions such as lighting and occlusions more effectively than </a:t>
            </a:r>
            <a:r>
              <a:rPr lang="en-US" sz="2000" dirty="0" err="1">
                <a:latin typeface="Aptos Display" panose="020B0004020202020204" pitchFamily="34" charset="0"/>
              </a:rPr>
              <a:t>Haar</a:t>
            </a:r>
            <a:r>
              <a:rPr lang="en-US" sz="2000" dirty="0">
                <a:latin typeface="Aptos Display" panose="020B0004020202020204" pitchFamily="34" charset="0"/>
              </a:rPr>
              <a:t> Cascade. </a:t>
            </a:r>
          </a:p>
          <a:p>
            <a:pPr marL="285750" indent="-285750" algn="just">
              <a:spcBef>
                <a:spcPts val="200"/>
              </a:spcBef>
              <a:spcAft>
                <a:spcPts val="400"/>
              </a:spcAft>
              <a:buFont typeface="Arial" panose="020B0604020202020204" pitchFamily="34" charset="0"/>
              <a:buChar char="•"/>
            </a:pPr>
            <a:r>
              <a:rPr lang="en-US" sz="2000" dirty="0">
                <a:latin typeface="Aptos Display" panose="020B0004020202020204" pitchFamily="34" charset="0"/>
              </a:rPr>
              <a:t>In the future iterations,  a face recognition bot is implemented, with plans to incorporate emotion detection, extending the system’s applications in security, human-computer interaction, and beyond.</a:t>
            </a:r>
          </a:p>
        </p:txBody>
      </p:sp>
    </p:spTree>
    <p:extLst>
      <p:ext uri="{BB962C8B-B14F-4D97-AF65-F5344CB8AC3E}">
        <p14:creationId xmlns:p14="http://schemas.microsoft.com/office/powerpoint/2010/main" val="132388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A1D75D08-C7E1-BB60-4013-E284C94BAF59}"/>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D26DC20C-356F-4537-03D5-16D5A5E19565}"/>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AC08D4F3-AC3F-C7D7-0278-B5648105A94A}"/>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221B8AFC-117F-9901-5105-EB8E466F85D2}"/>
              </a:ext>
            </a:extLst>
          </p:cNvPr>
          <p:cNvSpPr txBox="1"/>
          <p:nvPr/>
        </p:nvSpPr>
        <p:spPr>
          <a:xfrm>
            <a:off x="434411" y="584038"/>
            <a:ext cx="6105831" cy="769441"/>
          </a:xfrm>
          <a:prstGeom prst="rect">
            <a:avLst/>
          </a:prstGeom>
          <a:noFill/>
        </p:spPr>
        <p:txBody>
          <a:bodyPr wrap="square">
            <a:spAutoFit/>
          </a:bodyPr>
          <a:lstStyle/>
          <a:p>
            <a:r>
              <a:rPr lang="en-US" sz="4400" b="1" dirty="0">
                <a:solidFill>
                  <a:srgbClr val="007367"/>
                </a:solidFill>
                <a:latin typeface="Aptos Display" panose="020B0004020202020204" pitchFamily="34" charset="0"/>
                <a:ea typeface="Inter"/>
                <a:cs typeface="Inter"/>
                <a:sym typeface="Inter"/>
              </a:rPr>
              <a:t>Conclusion</a:t>
            </a:r>
            <a:endParaRPr lang="en-IN" sz="4400" dirty="0">
              <a:latin typeface="Aptos Display" panose="020B0004020202020204" pitchFamily="34" charset="0"/>
            </a:endParaRPr>
          </a:p>
        </p:txBody>
      </p:sp>
      <p:sp>
        <p:nvSpPr>
          <p:cNvPr id="7" name="TextBox 6">
            <a:extLst>
              <a:ext uri="{FF2B5EF4-FFF2-40B4-BE49-F238E27FC236}">
                <a16:creationId xmlns:a16="http://schemas.microsoft.com/office/drawing/2014/main" id="{31C648B0-AD2E-97A7-E67F-AA6C03E64A8A}"/>
              </a:ext>
            </a:extLst>
          </p:cNvPr>
          <p:cNvSpPr txBox="1"/>
          <p:nvPr/>
        </p:nvSpPr>
        <p:spPr>
          <a:xfrm>
            <a:off x="434411" y="1353479"/>
            <a:ext cx="11323177" cy="3447098"/>
          </a:xfrm>
          <a:prstGeom prst="rect">
            <a:avLst/>
          </a:prstGeom>
          <a:noFill/>
        </p:spPr>
        <p:txBody>
          <a:bodyPr wrap="square">
            <a:spAutoFit/>
          </a:bodyPr>
          <a:lstStyle/>
          <a:p>
            <a:pPr>
              <a:buFont typeface="Arial" panose="020B0604020202020204" pitchFamily="34" charset="0"/>
              <a:buChar char="•"/>
            </a:pPr>
            <a:r>
              <a:rPr lang="en-US" sz="1800" dirty="0">
                <a:latin typeface="Aptos Display" panose="020B0004020202020204" pitchFamily="34" charset="0"/>
              </a:rPr>
              <a:t>The project successfully implemented real-time face detection and recognition using both Haar Cascade and YOLOv8.</a:t>
            </a:r>
          </a:p>
          <a:p>
            <a:pPr>
              <a:buFont typeface="Arial" panose="020B0604020202020204" pitchFamily="34" charset="0"/>
              <a:buChar char="•"/>
            </a:pPr>
            <a:r>
              <a:rPr lang="en-US" sz="1800" dirty="0">
                <a:latin typeface="Aptos Display" panose="020B0004020202020204" pitchFamily="34" charset="0"/>
              </a:rPr>
              <a:t>YOLOv8 outperformed Haar Cascade in terms of accuracy, robustness, and real-time performance.</a:t>
            </a:r>
          </a:p>
          <a:p>
            <a:pPr>
              <a:buFont typeface="Arial" panose="020B0604020202020204" pitchFamily="34" charset="0"/>
              <a:buChar char="•"/>
            </a:pPr>
            <a:r>
              <a:rPr lang="en-US" sz="1800" dirty="0">
                <a:latin typeface="Aptos Display" panose="020B0004020202020204" pitchFamily="34" charset="0"/>
              </a:rPr>
              <a:t>The system effectively integrated emotion detection and access control features.</a:t>
            </a:r>
          </a:p>
          <a:p>
            <a:pPr>
              <a:spcBef>
                <a:spcPts val="1200"/>
              </a:spcBef>
              <a:spcAft>
                <a:spcPts val="1200"/>
              </a:spcAft>
            </a:pPr>
            <a:r>
              <a:rPr lang="en-US" sz="4400" b="1" dirty="0">
                <a:solidFill>
                  <a:srgbClr val="007367"/>
                </a:solidFill>
                <a:latin typeface="Aptos Display" panose="020B0004020202020204" pitchFamily="34" charset="0"/>
                <a:ea typeface="Inter"/>
                <a:cs typeface="Inter"/>
                <a:sym typeface="Inter"/>
              </a:rPr>
              <a:t>Future Work</a:t>
            </a:r>
            <a:endParaRPr lang="en-US" sz="4400" b="1" dirty="0">
              <a:effectLst/>
              <a:latin typeface="Aptos Display" panose="020B0004020202020204" pitchFamily="34" charset="0"/>
            </a:endParaRPr>
          </a:p>
          <a:p>
            <a:pPr>
              <a:buFont typeface="Arial" panose="020B0604020202020204" pitchFamily="34" charset="0"/>
              <a:buChar char="•"/>
            </a:pPr>
            <a:r>
              <a:rPr lang="en-US" sz="1800" dirty="0">
                <a:latin typeface="Aptos Display" panose="020B0004020202020204" pitchFamily="34" charset="0"/>
              </a:rPr>
              <a:t>Improve recognition accuracy by integrating attention mechanisms.</a:t>
            </a:r>
          </a:p>
          <a:p>
            <a:pPr>
              <a:buFont typeface="Arial" panose="020B0604020202020204" pitchFamily="34" charset="0"/>
              <a:buChar char="•"/>
            </a:pPr>
            <a:r>
              <a:rPr lang="en-US" sz="1800" dirty="0">
                <a:latin typeface="Aptos Display" panose="020B0004020202020204" pitchFamily="34" charset="0"/>
              </a:rPr>
              <a:t>Optimize YOLOv8 for edge devices with low computational power.</a:t>
            </a:r>
          </a:p>
          <a:p>
            <a:pPr>
              <a:buFont typeface="Arial" panose="020B0604020202020204" pitchFamily="34" charset="0"/>
              <a:buChar char="•"/>
            </a:pPr>
            <a:r>
              <a:rPr lang="en-US" sz="1800" dirty="0">
                <a:latin typeface="Aptos Display" panose="020B0004020202020204" pitchFamily="34" charset="0"/>
              </a:rPr>
              <a:t>Expand the system to support gesture recognition for enhanced security applications.</a:t>
            </a:r>
          </a:p>
          <a:p>
            <a:pPr>
              <a:buFont typeface="Arial" panose="020B0604020202020204" pitchFamily="34" charset="0"/>
              <a:buChar char="•"/>
            </a:pPr>
            <a:r>
              <a:rPr lang="en-US" sz="1800" dirty="0">
                <a:latin typeface="Aptos Display" panose="020B0004020202020204" pitchFamily="34" charset="0"/>
              </a:rPr>
              <a:t>Develop an advanced alert mechanism using AI-based anomaly detection.</a:t>
            </a:r>
          </a:p>
          <a:p>
            <a:pPr algn="just" rtl="0">
              <a:spcBef>
                <a:spcPts val="1200"/>
              </a:spcBef>
              <a:spcAft>
                <a:spcPts val="1200"/>
              </a:spcAft>
            </a:pPr>
            <a:endParaRPr lang="en-US" sz="1800" b="0" dirty="0">
              <a:effectLst/>
              <a:latin typeface="Aptos Display" panose="020B0004020202020204" pitchFamily="34" charset="0"/>
            </a:endParaRPr>
          </a:p>
        </p:txBody>
      </p:sp>
    </p:spTree>
    <p:extLst>
      <p:ext uri="{BB962C8B-B14F-4D97-AF65-F5344CB8AC3E}">
        <p14:creationId xmlns:p14="http://schemas.microsoft.com/office/powerpoint/2010/main" val="193855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DD7690A5-3D4E-76AD-CA8D-0CC011752F76}"/>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45629C97-07D9-D45E-8DCF-50026CAC802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B873F36C-320C-D600-02DE-BCBB8AA2B45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3FBF154B-423F-C8F7-51CB-5FE9FC1EF3FE}"/>
              </a:ext>
            </a:extLst>
          </p:cNvPr>
          <p:cNvSpPr txBox="1"/>
          <p:nvPr/>
        </p:nvSpPr>
        <p:spPr>
          <a:xfrm>
            <a:off x="434411" y="584038"/>
            <a:ext cx="6105831" cy="769441"/>
          </a:xfrm>
          <a:prstGeom prst="rect">
            <a:avLst/>
          </a:prstGeom>
          <a:noFill/>
        </p:spPr>
        <p:txBody>
          <a:bodyPr wrap="square">
            <a:spAutoFit/>
          </a:bodyPr>
          <a:lstStyle/>
          <a:p>
            <a:endParaRPr lang="en-IN" sz="4400" dirty="0">
              <a:latin typeface="Aptos Display" panose="020B0004020202020204" pitchFamily="34" charset="0"/>
            </a:endParaRPr>
          </a:p>
        </p:txBody>
      </p:sp>
      <p:sp>
        <p:nvSpPr>
          <p:cNvPr id="7" name="TextBox 6">
            <a:extLst>
              <a:ext uri="{FF2B5EF4-FFF2-40B4-BE49-F238E27FC236}">
                <a16:creationId xmlns:a16="http://schemas.microsoft.com/office/drawing/2014/main" id="{517DB718-1250-03A0-77DA-D28217F028B9}"/>
              </a:ext>
            </a:extLst>
          </p:cNvPr>
          <p:cNvSpPr txBox="1"/>
          <p:nvPr/>
        </p:nvSpPr>
        <p:spPr>
          <a:xfrm>
            <a:off x="257430" y="968758"/>
            <a:ext cx="11500159" cy="4985980"/>
          </a:xfrm>
          <a:prstGeom prst="rect">
            <a:avLst/>
          </a:prstGeom>
          <a:noFill/>
        </p:spPr>
        <p:txBody>
          <a:bodyPr wrap="square">
            <a:spAutoFit/>
          </a:bodyPr>
          <a:lstStyle/>
          <a:p>
            <a:pPr algn="just" rtl="0">
              <a:spcBef>
                <a:spcPts val="200"/>
              </a:spcBef>
              <a:spcAft>
                <a:spcPts val="400"/>
              </a:spcAft>
            </a:pPr>
            <a:r>
              <a:rPr lang="en-US" sz="1800" b="0" dirty="0">
                <a:effectLst/>
                <a:latin typeface="Aptos Display" panose="020B0004020202020204" pitchFamily="34" charset="0"/>
              </a:rPr>
              <a:t>[1] Redmon, Joseph &amp; </a:t>
            </a:r>
            <a:r>
              <a:rPr lang="en-US" sz="1800" b="0" dirty="0" err="1">
                <a:effectLst/>
                <a:latin typeface="Aptos Display" panose="020B0004020202020204" pitchFamily="34" charset="0"/>
              </a:rPr>
              <a:t>Divvala</a:t>
            </a:r>
            <a:r>
              <a:rPr lang="en-US" sz="1800" b="0" dirty="0">
                <a:effectLst/>
                <a:latin typeface="Aptos Display" panose="020B0004020202020204" pitchFamily="34" charset="0"/>
              </a:rPr>
              <a:t>, Santosh &amp; </a:t>
            </a:r>
            <a:r>
              <a:rPr lang="en-US" sz="1800" b="0" dirty="0" err="1">
                <a:effectLst/>
                <a:latin typeface="Aptos Display" panose="020B0004020202020204" pitchFamily="34" charset="0"/>
              </a:rPr>
              <a:t>Girshick</a:t>
            </a:r>
            <a:r>
              <a:rPr lang="en-US" sz="1800" b="0" dirty="0">
                <a:effectLst/>
                <a:latin typeface="Aptos Display" panose="020B0004020202020204" pitchFamily="34" charset="0"/>
              </a:rPr>
              <a:t>, Ross &amp; Farhadi, Ali. (2016). You Only Look Once: Unified, Real-Time Object Detection. 779-788. 10.1109/CVPR.2016.91. </a:t>
            </a:r>
          </a:p>
          <a:p>
            <a:pPr algn="just" rtl="0">
              <a:spcBef>
                <a:spcPts val="200"/>
              </a:spcBef>
              <a:spcAft>
                <a:spcPts val="400"/>
              </a:spcAft>
            </a:pPr>
            <a:r>
              <a:rPr lang="en-US" sz="1800" b="0" dirty="0">
                <a:effectLst/>
                <a:latin typeface="Aptos Display" panose="020B0004020202020204" pitchFamily="34" charset="0"/>
              </a:rPr>
              <a:t>[2] Huang, Xin &amp; Wang, </a:t>
            </a:r>
            <a:r>
              <a:rPr lang="en-US" sz="1800" b="0" dirty="0" err="1">
                <a:effectLst/>
                <a:latin typeface="Aptos Display" panose="020B0004020202020204" pitchFamily="34" charset="0"/>
              </a:rPr>
              <a:t>Xinxin</a:t>
            </a:r>
            <a:r>
              <a:rPr lang="en-US" sz="1800" b="0" dirty="0">
                <a:effectLst/>
                <a:latin typeface="Aptos Display" panose="020B0004020202020204" pitchFamily="34" charset="0"/>
              </a:rPr>
              <a:t> &amp; </a:t>
            </a:r>
            <a:r>
              <a:rPr lang="en-US" sz="1800" b="0" dirty="0" err="1">
                <a:effectLst/>
                <a:latin typeface="Aptos Display" panose="020B0004020202020204" pitchFamily="34" charset="0"/>
              </a:rPr>
              <a:t>Lv</a:t>
            </a:r>
            <a:r>
              <a:rPr lang="en-US" sz="1800" b="0" dirty="0">
                <a:effectLst/>
                <a:latin typeface="Aptos Display" panose="020B0004020202020204" pitchFamily="34" charset="0"/>
              </a:rPr>
              <a:t>, Wenyu &amp; Bai, </a:t>
            </a:r>
            <a:r>
              <a:rPr lang="en-US" sz="1800" b="0" dirty="0" err="1">
                <a:effectLst/>
                <a:latin typeface="Aptos Display" panose="020B0004020202020204" pitchFamily="34" charset="0"/>
              </a:rPr>
              <a:t>Xiaying</a:t>
            </a:r>
            <a:r>
              <a:rPr lang="en-US" sz="1800" b="0" dirty="0">
                <a:effectLst/>
                <a:latin typeface="Aptos Display" panose="020B0004020202020204" pitchFamily="34" charset="0"/>
              </a:rPr>
              <a:t> &amp; Long, Xiang &amp; Deng, </a:t>
            </a:r>
            <a:r>
              <a:rPr lang="en-US" sz="1800" b="0" dirty="0" err="1">
                <a:effectLst/>
                <a:latin typeface="Aptos Display" panose="020B0004020202020204" pitchFamily="34" charset="0"/>
              </a:rPr>
              <a:t>Kaipeng</a:t>
            </a:r>
            <a:r>
              <a:rPr lang="en-US" sz="1800" b="0" dirty="0">
                <a:effectLst/>
                <a:latin typeface="Aptos Display" panose="020B0004020202020204" pitchFamily="34" charset="0"/>
              </a:rPr>
              <a:t> &amp; Dang, </a:t>
            </a:r>
            <a:r>
              <a:rPr lang="en-US" sz="1800" b="0" dirty="0" err="1">
                <a:effectLst/>
                <a:latin typeface="Aptos Display" panose="020B0004020202020204" pitchFamily="34" charset="0"/>
              </a:rPr>
              <a:t>Qingqing</a:t>
            </a:r>
            <a:r>
              <a:rPr lang="en-US" sz="1800" b="0" dirty="0">
                <a:effectLst/>
                <a:latin typeface="Aptos Display" panose="020B0004020202020204" pitchFamily="34" charset="0"/>
              </a:rPr>
              <a:t> &amp; Han, </a:t>
            </a:r>
            <a:r>
              <a:rPr lang="en-US" sz="1800" b="0" dirty="0" err="1">
                <a:effectLst/>
                <a:latin typeface="Aptos Display" panose="020B0004020202020204" pitchFamily="34" charset="0"/>
              </a:rPr>
              <a:t>Shumin</a:t>
            </a:r>
            <a:r>
              <a:rPr lang="en-US" sz="1800" b="0" dirty="0">
                <a:effectLst/>
                <a:latin typeface="Aptos Display" panose="020B0004020202020204" pitchFamily="34" charset="0"/>
              </a:rPr>
              <a:t> &amp; Liu, </a:t>
            </a:r>
            <a:r>
              <a:rPr lang="en-US" sz="1800" b="0" dirty="0" err="1">
                <a:effectLst/>
                <a:latin typeface="Aptos Display" panose="020B0004020202020204" pitchFamily="34" charset="0"/>
              </a:rPr>
              <a:t>Qiwen</a:t>
            </a:r>
            <a:r>
              <a:rPr lang="en-US" sz="1800" b="0" dirty="0">
                <a:effectLst/>
                <a:latin typeface="Aptos Display" panose="020B0004020202020204" pitchFamily="34" charset="0"/>
              </a:rPr>
              <a:t> &amp; Hu, Xiaoguang &amp; Yu, </a:t>
            </a:r>
            <a:r>
              <a:rPr lang="en-US" sz="1800" b="0" dirty="0" err="1">
                <a:effectLst/>
                <a:latin typeface="Aptos Display" panose="020B0004020202020204" pitchFamily="34" charset="0"/>
              </a:rPr>
              <a:t>Dianhai</a:t>
            </a:r>
            <a:r>
              <a:rPr lang="en-US" sz="1800" b="0" dirty="0">
                <a:effectLst/>
                <a:latin typeface="Aptos Display" panose="020B0004020202020204" pitchFamily="34" charset="0"/>
              </a:rPr>
              <a:t> &amp; Ma, </a:t>
            </a:r>
            <a:r>
              <a:rPr lang="en-US" sz="1800" b="0" dirty="0" err="1">
                <a:effectLst/>
                <a:latin typeface="Aptos Display" panose="020B0004020202020204" pitchFamily="34" charset="0"/>
              </a:rPr>
              <a:t>Yanjun</a:t>
            </a:r>
            <a:r>
              <a:rPr lang="en-US" sz="1800" b="0" dirty="0">
                <a:effectLst/>
                <a:latin typeface="Aptos Display" panose="020B0004020202020204" pitchFamily="34" charset="0"/>
              </a:rPr>
              <a:t> &amp; Yoshie, Osamu. (2021). PP-YOLOv2: A Practical Object Detector. 10.48550/arXiv.2104.10419.</a:t>
            </a:r>
          </a:p>
          <a:p>
            <a:pPr algn="just" rtl="0">
              <a:spcBef>
                <a:spcPts val="200"/>
              </a:spcBef>
              <a:spcAft>
                <a:spcPts val="400"/>
              </a:spcAft>
            </a:pPr>
            <a:r>
              <a:rPr lang="en-US" sz="1800" b="0" dirty="0">
                <a:effectLst/>
                <a:latin typeface="Aptos Display" panose="020B0004020202020204" pitchFamily="34" charset="0"/>
              </a:rPr>
              <a:t>[3] Redmon, Joseph, and Farhadi, Ali. "YOLOv3: An Incremental Improvement." </a:t>
            </a:r>
            <a:r>
              <a:rPr lang="en-US" sz="1800" b="0" dirty="0" err="1">
                <a:effectLst/>
                <a:latin typeface="Aptos Display" panose="020B0004020202020204" pitchFamily="34" charset="0"/>
              </a:rPr>
              <a:t>arXiv</a:t>
            </a:r>
            <a:r>
              <a:rPr lang="en-US" sz="1800" b="0" dirty="0">
                <a:effectLst/>
                <a:latin typeface="Aptos Display" panose="020B0004020202020204" pitchFamily="34" charset="0"/>
              </a:rPr>
              <a:t> preprint arXiv:1804.02767 (2018).</a:t>
            </a:r>
          </a:p>
          <a:p>
            <a:pPr algn="just">
              <a:spcBef>
                <a:spcPts val="200"/>
              </a:spcBef>
              <a:spcAft>
                <a:spcPts val="400"/>
              </a:spcAft>
            </a:pPr>
            <a:r>
              <a:rPr lang="en-US" sz="1800" b="0" dirty="0">
                <a:effectLst/>
                <a:latin typeface="Aptos Display" panose="020B0004020202020204" pitchFamily="34" charset="0"/>
              </a:rPr>
              <a:t>[4] C. -Y. Wang, A. </a:t>
            </a:r>
            <a:r>
              <a:rPr lang="en-US" sz="1800" b="0" dirty="0" err="1">
                <a:effectLst/>
                <a:latin typeface="Aptos Display" panose="020B0004020202020204" pitchFamily="34" charset="0"/>
              </a:rPr>
              <a:t>Bochkovskiy</a:t>
            </a:r>
            <a:r>
              <a:rPr lang="en-US" sz="1800" b="0" dirty="0">
                <a:effectLst/>
                <a:latin typeface="Aptos Display" panose="020B0004020202020204" pitchFamily="34" charset="0"/>
              </a:rPr>
              <a:t> and H. -Y. M. Liao, "Scaled-YOLOv4: Scaling Cross Stage Partial Network," 2021 IEEE/CVF Conference on Computer Vision and Pattern Recognition (CVPR), Nashville, TN, USA, 2021, pp. 13024-13033, </a:t>
            </a:r>
            <a:r>
              <a:rPr lang="en-US" sz="1800" b="0" dirty="0" err="1">
                <a:effectLst/>
                <a:latin typeface="Aptos Display" panose="020B0004020202020204" pitchFamily="34" charset="0"/>
              </a:rPr>
              <a:t>doi</a:t>
            </a:r>
            <a:r>
              <a:rPr lang="en-US" sz="1800" b="0" dirty="0">
                <a:effectLst/>
                <a:latin typeface="Aptos Display" panose="020B0004020202020204" pitchFamily="34" charset="0"/>
              </a:rPr>
              <a:t>: 10.1109/CVPR46437.2021.01283.</a:t>
            </a:r>
          </a:p>
          <a:p>
            <a:pPr algn="just" rtl="0">
              <a:spcBef>
                <a:spcPts val="200"/>
              </a:spcBef>
              <a:spcAft>
                <a:spcPts val="400"/>
              </a:spcAft>
            </a:pPr>
            <a:r>
              <a:rPr lang="en-US" sz="1800" b="0" dirty="0">
                <a:effectLst/>
                <a:latin typeface="Aptos Display" panose="020B0004020202020204" pitchFamily="34" charset="0"/>
              </a:rPr>
              <a:t>[5] </a:t>
            </a:r>
            <a:r>
              <a:rPr lang="en-US" sz="1800" b="0" dirty="0" err="1">
                <a:effectLst/>
                <a:latin typeface="Aptos Display" panose="020B0004020202020204" pitchFamily="34" charset="0"/>
              </a:rPr>
              <a:t>Bochkovskiy</a:t>
            </a:r>
            <a:r>
              <a:rPr lang="en-US" sz="1800" b="0" dirty="0">
                <a:effectLst/>
                <a:latin typeface="Aptos Display" panose="020B0004020202020204" pitchFamily="34" charset="0"/>
              </a:rPr>
              <a:t>, Alexey &amp; Wang, </a:t>
            </a:r>
            <a:r>
              <a:rPr lang="en-US" sz="1800" b="0" dirty="0" err="1">
                <a:effectLst/>
                <a:latin typeface="Aptos Display" panose="020B0004020202020204" pitchFamily="34" charset="0"/>
              </a:rPr>
              <a:t>Chien</a:t>
            </a:r>
            <a:r>
              <a:rPr lang="en-US" sz="1800" b="0" dirty="0">
                <a:effectLst/>
                <a:latin typeface="Aptos Display" panose="020B0004020202020204" pitchFamily="34" charset="0"/>
              </a:rPr>
              <a:t>-Yao &amp; Liao, Hong-yuan. (2020). YOLOv4: Optimal Speed and Accuracy of Object Detection. 10.48550/arXiv.2004.10934. </a:t>
            </a:r>
          </a:p>
          <a:p>
            <a:pPr algn="just" rtl="0">
              <a:spcBef>
                <a:spcPts val="200"/>
              </a:spcBef>
              <a:spcAft>
                <a:spcPts val="400"/>
              </a:spcAft>
            </a:pPr>
            <a:r>
              <a:rPr lang="en-US" sz="1800" b="0" dirty="0">
                <a:effectLst/>
                <a:latin typeface="Aptos Display" panose="020B0004020202020204" pitchFamily="34" charset="0"/>
              </a:rPr>
              <a:t>[6] J. Nishimura and T. Kuroda, "Versatile Recognition Using </a:t>
            </a:r>
            <a:r>
              <a:rPr lang="en-US" sz="1800" b="0" dirty="0" err="1">
                <a:effectLst/>
                <a:latin typeface="Aptos Display" panose="020B0004020202020204" pitchFamily="34" charset="0"/>
              </a:rPr>
              <a:t>Haar</a:t>
            </a:r>
            <a:r>
              <a:rPr lang="en-US" sz="1800" b="0" dirty="0">
                <a:effectLst/>
                <a:latin typeface="Aptos Display" panose="020B0004020202020204" pitchFamily="34" charset="0"/>
              </a:rPr>
              <a:t>-Like Feature and Cascaded Classifier," in IEEE Sensors Journal, vol. 10, no. 5, pp. 942-951, May 2010, </a:t>
            </a:r>
            <a:r>
              <a:rPr lang="en-US" sz="1800" b="0" dirty="0" err="1">
                <a:effectLst/>
                <a:latin typeface="Aptos Display" panose="020B0004020202020204" pitchFamily="34" charset="0"/>
              </a:rPr>
              <a:t>doi</a:t>
            </a:r>
            <a:r>
              <a:rPr lang="en-US" sz="1800" b="0" dirty="0">
                <a:effectLst/>
                <a:latin typeface="Aptos Display" panose="020B0004020202020204" pitchFamily="34" charset="0"/>
              </a:rPr>
              <a:t>: 10.1109/JSEN.2009.2038231.</a:t>
            </a:r>
          </a:p>
          <a:p>
            <a:pPr algn="just" rtl="0">
              <a:spcBef>
                <a:spcPts val="200"/>
              </a:spcBef>
              <a:spcAft>
                <a:spcPts val="400"/>
              </a:spcAft>
            </a:pPr>
            <a:r>
              <a:rPr lang="en-US" sz="1800" b="0" dirty="0">
                <a:effectLst/>
                <a:latin typeface="Aptos Display" panose="020B0004020202020204" pitchFamily="34" charset="0"/>
              </a:rPr>
              <a:t>[7] H. Aung, A. V. </a:t>
            </a:r>
            <a:r>
              <a:rPr lang="en-US" sz="1800" b="0" dirty="0" err="1">
                <a:effectLst/>
                <a:latin typeface="Aptos Display" panose="020B0004020202020204" pitchFamily="34" charset="0"/>
              </a:rPr>
              <a:t>Bobkov</a:t>
            </a:r>
            <a:r>
              <a:rPr lang="en-US" sz="1800" b="0" dirty="0">
                <a:effectLst/>
                <a:latin typeface="Aptos Display" panose="020B0004020202020204" pitchFamily="34" charset="0"/>
              </a:rPr>
              <a:t> and N. L. Tun, "Face Detection in Real Time Live Video Using Yolo Algorithm Based on Vgg16 Convolutional Neural Network," 2021 International Conference on Industrial Engineering, Applications and Manufacturing (ICIEAM), Sochi, Russia, 2021, pp. 697-702, </a:t>
            </a:r>
            <a:r>
              <a:rPr lang="en-US" sz="1800" b="0" dirty="0" err="1">
                <a:effectLst/>
                <a:latin typeface="Aptos Display" panose="020B0004020202020204" pitchFamily="34" charset="0"/>
              </a:rPr>
              <a:t>doi</a:t>
            </a:r>
            <a:r>
              <a:rPr lang="en-US" sz="1800" b="0" dirty="0">
                <a:effectLst/>
                <a:latin typeface="Aptos Display" panose="020B0004020202020204" pitchFamily="34" charset="0"/>
              </a:rPr>
              <a:t>: 10.1109/ICIEAM51226.2021.9446291</a:t>
            </a:r>
          </a:p>
        </p:txBody>
      </p:sp>
      <p:sp>
        <p:nvSpPr>
          <p:cNvPr id="8" name="TextBox 7">
            <a:extLst>
              <a:ext uri="{FF2B5EF4-FFF2-40B4-BE49-F238E27FC236}">
                <a16:creationId xmlns:a16="http://schemas.microsoft.com/office/drawing/2014/main" id="{6A017090-1B9A-4147-BB9A-D97935AF99C3}"/>
              </a:ext>
            </a:extLst>
          </p:cNvPr>
          <p:cNvSpPr txBox="1"/>
          <p:nvPr/>
        </p:nvSpPr>
        <p:spPr>
          <a:xfrm>
            <a:off x="257430" y="291650"/>
            <a:ext cx="6094428" cy="584775"/>
          </a:xfrm>
          <a:prstGeom prst="rect">
            <a:avLst/>
          </a:prstGeom>
          <a:noFill/>
        </p:spPr>
        <p:txBody>
          <a:bodyPr wrap="square">
            <a:spAutoFit/>
          </a:bodyPr>
          <a:lstStyle/>
          <a:p>
            <a:r>
              <a:rPr lang="en-US" sz="3200" b="1" dirty="0">
                <a:solidFill>
                  <a:srgbClr val="007367"/>
                </a:solidFill>
                <a:latin typeface="Aptos Display" panose="020B0004020202020204" pitchFamily="34" charset="0"/>
                <a:ea typeface="Inter"/>
                <a:cs typeface="Inter"/>
                <a:sym typeface="Inter"/>
              </a:rPr>
              <a:t>References</a:t>
            </a:r>
            <a:endParaRPr lang="en-IN" sz="3200" dirty="0">
              <a:latin typeface="Aptos Display" panose="020B0004020202020204" pitchFamily="34" charset="0"/>
            </a:endParaRPr>
          </a:p>
        </p:txBody>
      </p:sp>
    </p:spTree>
    <p:extLst>
      <p:ext uri="{BB962C8B-B14F-4D97-AF65-F5344CB8AC3E}">
        <p14:creationId xmlns:p14="http://schemas.microsoft.com/office/powerpoint/2010/main" val="186186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1993249" y="2160795"/>
            <a:ext cx="9114854"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b="1" dirty="0">
                <a:solidFill>
                  <a:srgbClr val="007367"/>
                </a:solidFill>
                <a:latin typeface="Aptos Display" panose="020B0004020202020204" pitchFamily="34" charset="0"/>
                <a:ea typeface="Inter"/>
                <a:cs typeface="Inter"/>
                <a:sym typeface="Inter"/>
              </a:rPr>
              <a:t>Thank You</a:t>
            </a:r>
            <a:endParaRPr sz="9600" dirty="0">
              <a:latin typeface="Aptos Display" panose="020B0004020202020204" pitchFamily="34" charset="0"/>
              <a:ea typeface="Inter"/>
              <a:cs typeface="Inter"/>
              <a:sym typeface="Inter"/>
            </a:endParaRPr>
          </a:p>
        </p:txBody>
      </p:sp>
      <p:sp>
        <p:nvSpPr>
          <p:cNvPr id="130" name="Google Shape;130;p5"/>
          <p:cNvSpPr/>
          <p:nvPr/>
        </p:nvSpPr>
        <p:spPr>
          <a:xfrm>
            <a:off x="1993249" y="2414663"/>
            <a:ext cx="899884" cy="52507"/>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Google Shape;11;p6">
            <a:extLst>
              <a:ext uri="{FF2B5EF4-FFF2-40B4-BE49-F238E27FC236}">
                <a16:creationId xmlns:a16="http://schemas.microsoft.com/office/drawing/2014/main" id="{1B984D33-DB91-2C3C-15C7-0A14BA0B6925}"/>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Google Shape;10;p6">
            <a:extLst>
              <a:ext uri="{FF2B5EF4-FFF2-40B4-BE49-F238E27FC236}">
                <a16:creationId xmlns:a16="http://schemas.microsoft.com/office/drawing/2014/main" id="{0A4962C7-17AA-A13A-698E-46EB7CE150AD}"/>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Inter" panose="020B0604020202020204" charset="0"/>
                <a:ea typeface="Inter" panose="020B0604020202020204" charset="0"/>
                <a:cs typeface="Open Sans"/>
                <a:sym typeface="Open Sans"/>
              </a:rPr>
              <a:t>CSE, GST, Visakhapatnam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C1BE8FB-4E20-0AA3-D381-4CB01813F0DB}"/>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A5372828-DEBF-D496-9E95-7D6B17670D5E}"/>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BB2009A1-053E-4B3F-E57C-26B6861A2C2A}"/>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52F2C591-4CE9-A9CD-85AE-FEDC0AEDC106}"/>
              </a:ext>
            </a:extLst>
          </p:cNvPr>
          <p:cNvSpPr txBox="1"/>
          <p:nvPr/>
        </p:nvSpPr>
        <p:spPr>
          <a:xfrm>
            <a:off x="137653" y="212964"/>
            <a:ext cx="6096000" cy="923330"/>
          </a:xfrm>
          <a:prstGeom prst="rect">
            <a:avLst/>
          </a:prstGeom>
          <a:noFill/>
        </p:spPr>
        <p:txBody>
          <a:bodyPr wrap="square">
            <a:spAutoFit/>
          </a:bodyPr>
          <a:lstStyle/>
          <a:p>
            <a:r>
              <a:rPr lang="en-US" sz="5400" b="1" dirty="0">
                <a:solidFill>
                  <a:srgbClr val="007367"/>
                </a:solidFill>
                <a:latin typeface="Aptos Display" panose="020B0004020202020204" pitchFamily="34" charset="0"/>
                <a:ea typeface="Inter"/>
                <a:cs typeface="Inter"/>
                <a:sym typeface="Inter"/>
              </a:rPr>
              <a:t>Introduction</a:t>
            </a:r>
            <a:endParaRPr lang="en-IN" sz="5400" dirty="0">
              <a:latin typeface="Aptos Display" panose="020B0004020202020204" pitchFamily="34" charset="0"/>
            </a:endParaRPr>
          </a:p>
        </p:txBody>
      </p:sp>
      <p:sp>
        <p:nvSpPr>
          <p:cNvPr id="7" name="TextBox 6">
            <a:extLst>
              <a:ext uri="{FF2B5EF4-FFF2-40B4-BE49-F238E27FC236}">
                <a16:creationId xmlns:a16="http://schemas.microsoft.com/office/drawing/2014/main" id="{C8325ADC-79CB-3F46-20E5-442F83C05C68}"/>
              </a:ext>
            </a:extLst>
          </p:cNvPr>
          <p:cNvSpPr txBox="1"/>
          <p:nvPr/>
        </p:nvSpPr>
        <p:spPr>
          <a:xfrm>
            <a:off x="434411" y="1474619"/>
            <a:ext cx="11323178" cy="3908762"/>
          </a:xfrm>
          <a:prstGeom prst="rect">
            <a:avLst/>
          </a:prstGeom>
          <a:noFill/>
        </p:spPr>
        <p:txBody>
          <a:bodyPr wrap="square">
            <a:spAutoFit/>
          </a:bodyPr>
          <a:lstStyle/>
          <a:p>
            <a:pPr marL="285750" indent="-285750" algn="just" rtl="0">
              <a:spcBef>
                <a:spcPts val="200"/>
              </a:spcBef>
              <a:spcAft>
                <a:spcPts val="400"/>
              </a:spcAft>
              <a:buFont typeface="Arial" panose="020B0604020202020204" pitchFamily="34" charset="0"/>
              <a:buChar char="•"/>
            </a:pPr>
            <a:r>
              <a:rPr lang="en-US" sz="1800" b="1" dirty="0">
                <a:latin typeface="Aptos Display" panose="020B0004020202020204" pitchFamily="34" charset="0"/>
              </a:rPr>
              <a:t>Rapidly advancing technology</a:t>
            </a:r>
            <a:r>
              <a:rPr lang="en-US" sz="1800" dirty="0">
                <a:latin typeface="Aptos Display" panose="020B0004020202020204" pitchFamily="34" charset="0"/>
              </a:rPr>
              <a:t> </a:t>
            </a:r>
            <a:r>
              <a:rPr lang="en-US" sz="1800" b="1" dirty="0">
                <a:latin typeface="Aptos Display" panose="020B0004020202020204" pitchFamily="34" charset="0"/>
              </a:rPr>
              <a:t>impacting multiple sectors.</a:t>
            </a:r>
          </a:p>
          <a:p>
            <a:pPr marL="285750" indent="-285750">
              <a:spcBef>
                <a:spcPts val="200"/>
              </a:spcBef>
              <a:spcAft>
                <a:spcPts val="400"/>
              </a:spcAft>
              <a:buFont typeface="Arial" panose="020B0604020202020204" pitchFamily="34" charset="0"/>
              <a:buChar char="•"/>
            </a:pPr>
            <a:r>
              <a:rPr lang="en-US" sz="1800" b="1" dirty="0">
                <a:latin typeface="Aptos Display" panose="020B0004020202020204" pitchFamily="34" charset="0"/>
              </a:rPr>
              <a:t>Transforms organisational processes by:</a:t>
            </a:r>
            <a:endParaRPr lang="en-US" sz="1800" dirty="0">
              <a:latin typeface="Aptos Display" panose="020B0004020202020204" pitchFamily="34" charset="0"/>
            </a:endParaRPr>
          </a:p>
          <a:p>
            <a:pPr marL="742950" lvl="1" indent="-285750">
              <a:spcBef>
                <a:spcPts val="200"/>
              </a:spcBef>
              <a:spcAft>
                <a:spcPts val="400"/>
              </a:spcAft>
              <a:buFont typeface="Arial" panose="020B0604020202020204" pitchFamily="34" charset="0"/>
              <a:buChar char="•"/>
            </a:pPr>
            <a:r>
              <a:rPr kumimoji="0" lang="en-US" altLang="en-US" sz="1700" b="1" i="0" u="none" strike="noStrike" cap="none" normalizeH="0" baseline="0" dirty="0">
                <a:ln>
                  <a:noFill/>
                </a:ln>
                <a:solidFill>
                  <a:schemeClr val="tx1"/>
                </a:solidFill>
                <a:effectLst/>
                <a:latin typeface="Aptos Display" panose="020B0004020202020204" pitchFamily="34" charset="0"/>
              </a:rPr>
              <a:t>Enhancing user experiences</a:t>
            </a:r>
            <a:r>
              <a:rPr kumimoji="0" lang="en-US" altLang="en-US" sz="1700" b="0" i="0" u="none" strike="noStrike" cap="none" normalizeH="0" baseline="0" dirty="0">
                <a:ln>
                  <a:noFill/>
                </a:ln>
                <a:solidFill>
                  <a:schemeClr val="tx1"/>
                </a:solidFill>
                <a:effectLst/>
                <a:latin typeface="Aptos Display" panose="020B0004020202020204" pitchFamily="34" charset="0"/>
              </a:rPr>
              <a:t> with seamless interactions.</a:t>
            </a:r>
            <a:endParaRPr lang="en-US" sz="1700" dirty="0">
              <a:latin typeface="Aptos Display" panose="020B0004020202020204" pitchFamily="34" charset="0"/>
            </a:endParaRPr>
          </a:p>
          <a:p>
            <a:pPr marL="742950" lvl="1" indent="-285750">
              <a:spcBef>
                <a:spcPts val="200"/>
              </a:spcBef>
              <a:spcAft>
                <a:spcPts val="400"/>
              </a:spcAft>
              <a:buFont typeface="Arial" panose="020B0604020202020204" pitchFamily="34" charset="0"/>
              <a:buChar char="•"/>
            </a:pPr>
            <a:r>
              <a:rPr kumimoji="0" lang="en-US" altLang="en-US" sz="1700" b="1" i="0" u="none" strike="noStrike" cap="none" normalizeH="0" baseline="0" dirty="0">
                <a:ln>
                  <a:noFill/>
                </a:ln>
                <a:solidFill>
                  <a:schemeClr val="tx1"/>
                </a:solidFill>
                <a:effectLst/>
                <a:latin typeface="Aptos Display" panose="020B0004020202020204" pitchFamily="34" charset="0"/>
              </a:rPr>
              <a:t>Improving safety</a:t>
            </a:r>
            <a:r>
              <a:rPr kumimoji="0" lang="en-US" altLang="en-US" sz="1700" b="0" i="0" u="none" strike="noStrike" cap="none" normalizeH="0" baseline="0" dirty="0">
                <a:ln>
                  <a:noFill/>
                </a:ln>
                <a:solidFill>
                  <a:schemeClr val="tx1"/>
                </a:solidFill>
                <a:effectLst/>
                <a:latin typeface="Aptos Display" panose="020B0004020202020204" pitchFamily="34" charset="0"/>
              </a:rPr>
              <a:t> measures.</a:t>
            </a:r>
          </a:p>
          <a:p>
            <a:pPr marL="742950" lvl="1" indent="-285750">
              <a:spcBef>
                <a:spcPts val="200"/>
              </a:spcBef>
              <a:spcAft>
                <a:spcPts val="400"/>
              </a:spcAft>
              <a:buFont typeface="Arial" panose="020B0604020202020204" pitchFamily="34" charset="0"/>
              <a:buChar char="•"/>
            </a:pPr>
            <a:r>
              <a:rPr kumimoji="0" lang="en-US" altLang="en-US" sz="1700" b="1" i="0" u="none" strike="noStrike" cap="none" normalizeH="0" baseline="0" dirty="0">
                <a:ln>
                  <a:noFill/>
                </a:ln>
                <a:solidFill>
                  <a:schemeClr val="tx1"/>
                </a:solidFill>
                <a:effectLst/>
                <a:latin typeface="Aptos Display" panose="020B0004020202020204" pitchFamily="34" charset="0"/>
              </a:rPr>
              <a:t>Automating identification</a:t>
            </a:r>
            <a:r>
              <a:rPr kumimoji="0" lang="en-US" altLang="en-US" sz="1700" b="0" i="0" u="none" strike="noStrike" cap="none" normalizeH="0" baseline="0" dirty="0">
                <a:ln>
                  <a:noFill/>
                </a:ln>
                <a:solidFill>
                  <a:schemeClr val="tx1"/>
                </a:solidFill>
                <a:effectLst/>
                <a:latin typeface="Aptos Display" panose="020B0004020202020204" pitchFamily="34" charset="0"/>
              </a:rPr>
              <a:t> processes to save time and reduce errors.</a:t>
            </a:r>
          </a:p>
          <a:p>
            <a:pPr marL="285750" marR="0" lvl="0" indent="-285750" algn="l" defTabSz="914400" rtl="0" eaLnBrk="0" fontAlgn="base" latinLnBrk="0" hangingPunct="0">
              <a:lnSpc>
                <a:spcPct val="100000"/>
              </a:lnSpc>
              <a:spcBef>
                <a:spcPts val="200"/>
              </a:spcBef>
              <a:spcAft>
                <a:spcPts val="40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tos Display" panose="020B0004020202020204" pitchFamily="34" charset="0"/>
              </a:rPr>
              <a:t>Rising demand for real-time solutions</a:t>
            </a:r>
            <a:r>
              <a:rPr kumimoji="0" lang="en-US" altLang="en-US" sz="1800" b="0" i="0" u="none" strike="noStrike" cap="none" normalizeH="0" baseline="0" dirty="0">
                <a:ln>
                  <a:noFill/>
                </a:ln>
                <a:solidFill>
                  <a:schemeClr val="tx1"/>
                </a:solidFill>
                <a:effectLst/>
                <a:latin typeface="Aptos Display" panose="020B0004020202020204" pitchFamily="34" charset="0"/>
              </a:rPr>
              <a:t> that deliver fast and accurate facial recognition.</a:t>
            </a:r>
          </a:p>
          <a:p>
            <a:pPr marL="285750" marR="0" lvl="0" indent="-285750" algn="l" defTabSz="914400" rtl="0" eaLnBrk="0" fontAlgn="base" latinLnBrk="0" hangingPunct="0">
              <a:lnSpc>
                <a:spcPct val="100000"/>
              </a:lnSpc>
              <a:spcBef>
                <a:spcPts val="200"/>
              </a:spcBef>
              <a:spcAft>
                <a:spcPts val="40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tos Display" panose="020B0004020202020204" pitchFamily="34" charset="0"/>
              </a:rPr>
              <a:t>Driven by developments in machine learning and deep learning</a:t>
            </a:r>
            <a:r>
              <a:rPr kumimoji="0" lang="en-US" altLang="en-US" sz="1800" b="0" i="0" u="none" strike="noStrike" cap="none" normalizeH="0" baseline="0" dirty="0">
                <a:ln>
                  <a:noFill/>
                </a:ln>
                <a:solidFill>
                  <a:schemeClr val="tx1"/>
                </a:solidFill>
                <a:effectLst/>
                <a:latin typeface="Aptos Display" panose="020B0004020202020204" pitchFamily="34" charset="0"/>
              </a:rPr>
              <a:t>, pushing the technology to new levels of performance. </a:t>
            </a:r>
          </a:p>
          <a:p>
            <a:pPr marL="285750" marR="0" lvl="0" indent="-285750" algn="l" defTabSz="914400" rtl="0" eaLnBrk="0" fontAlgn="base" latinLnBrk="0" hangingPunct="0">
              <a:lnSpc>
                <a:spcPct val="100000"/>
              </a:lnSpc>
              <a:spcBef>
                <a:spcPts val="200"/>
              </a:spcBef>
              <a:spcAft>
                <a:spcPts val="400"/>
              </a:spcAft>
              <a:buClrTx/>
              <a:buSzTx/>
              <a:buFont typeface="Arial" panose="020B0604020202020204" pitchFamily="34" charset="0"/>
              <a:buChar char="•"/>
              <a:tabLst/>
            </a:pPr>
            <a:r>
              <a:rPr lang="en-US" sz="1800" dirty="0">
                <a:latin typeface="Aptos Display" panose="020B0004020202020204" pitchFamily="34" charset="0"/>
              </a:rPr>
              <a:t>This paper aims to evaluate and compare these two models—</a:t>
            </a:r>
            <a:r>
              <a:rPr lang="en-US" sz="1800" dirty="0" err="1">
                <a:latin typeface="Aptos Display" panose="020B0004020202020204" pitchFamily="34" charset="0"/>
              </a:rPr>
              <a:t>Haar</a:t>
            </a:r>
            <a:r>
              <a:rPr lang="en-US" sz="1800" dirty="0">
                <a:latin typeface="Aptos Display" panose="020B0004020202020204" pitchFamily="34" charset="0"/>
              </a:rPr>
              <a:t> Cascade and YOLOv8—in terms of their performance across several key criteria, including detection speed, accuracy, scalability, and robustness in handling environmental variables. The comparative analysis will involve single and multiple face detection and recognition tasks across different data sources, including static images, videos, and real-time video streams.</a:t>
            </a:r>
            <a:endParaRPr kumimoji="0" lang="en-US" altLang="en-US" sz="18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88147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DA79082E-38FF-DA47-87D6-4BD8EEAC5263}"/>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C26F78A4-97CB-8B6A-23ED-01BC6A9B3D2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75D28720-CB04-5488-A734-310DEB3AB1B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BBD6D9B9-5D49-D774-04DA-5E9C73E17A33}"/>
              </a:ext>
            </a:extLst>
          </p:cNvPr>
          <p:cNvSpPr txBox="1"/>
          <p:nvPr/>
        </p:nvSpPr>
        <p:spPr>
          <a:xfrm>
            <a:off x="434411" y="177862"/>
            <a:ext cx="6096000" cy="707886"/>
          </a:xfrm>
          <a:prstGeom prst="rect">
            <a:avLst/>
          </a:prstGeom>
          <a:noFill/>
        </p:spPr>
        <p:txBody>
          <a:bodyPr wrap="square">
            <a:spAutoFit/>
          </a:bodyPr>
          <a:lstStyle/>
          <a:p>
            <a:r>
              <a:rPr lang="en-US" sz="4000" b="1" dirty="0">
                <a:solidFill>
                  <a:srgbClr val="007367"/>
                </a:solidFill>
                <a:latin typeface="Aptos Display" panose="020B0004020202020204" pitchFamily="34" charset="0"/>
                <a:ea typeface="Inter"/>
                <a:cs typeface="Inter"/>
                <a:sym typeface="Inter"/>
              </a:rPr>
              <a:t>Literature Survey</a:t>
            </a:r>
            <a:endParaRPr lang="en-IN" sz="4000" dirty="0">
              <a:latin typeface="Aptos Display" panose="020B0004020202020204" pitchFamily="34" charset="0"/>
            </a:endParaRPr>
          </a:p>
        </p:txBody>
      </p:sp>
      <p:graphicFrame>
        <p:nvGraphicFramePr>
          <p:cNvPr id="7" name="Table 6">
            <a:extLst>
              <a:ext uri="{FF2B5EF4-FFF2-40B4-BE49-F238E27FC236}">
                <a16:creationId xmlns:a16="http://schemas.microsoft.com/office/drawing/2014/main" id="{C1AE4E99-C445-7422-DC31-31F6B1DA92A6}"/>
              </a:ext>
            </a:extLst>
          </p:cNvPr>
          <p:cNvGraphicFramePr>
            <a:graphicFrameLocks noGrp="1"/>
          </p:cNvGraphicFramePr>
          <p:nvPr>
            <p:extLst>
              <p:ext uri="{D42A27DB-BD31-4B8C-83A1-F6EECF244321}">
                <p14:modId xmlns:p14="http://schemas.microsoft.com/office/powerpoint/2010/main" val="1962902899"/>
              </p:ext>
            </p:extLst>
          </p:nvPr>
        </p:nvGraphicFramePr>
        <p:xfrm>
          <a:off x="434411" y="957143"/>
          <a:ext cx="11323179" cy="4736648"/>
        </p:xfrm>
        <a:graphic>
          <a:graphicData uri="http://schemas.openxmlformats.org/drawingml/2006/table">
            <a:tbl>
              <a:tblPr firstRow="1" bandRow="1">
                <a:tableStyleId>{B1C1A5F2-C7F4-42EF-8194-A367FB17F6C2}</a:tableStyleId>
              </a:tblPr>
              <a:tblGrid>
                <a:gridCol w="440416">
                  <a:extLst>
                    <a:ext uri="{9D8B030D-6E8A-4147-A177-3AD203B41FA5}">
                      <a16:colId xmlns:a16="http://schemas.microsoft.com/office/drawing/2014/main" val="3136748207"/>
                    </a:ext>
                  </a:extLst>
                </a:gridCol>
                <a:gridCol w="2028002">
                  <a:extLst>
                    <a:ext uri="{9D8B030D-6E8A-4147-A177-3AD203B41FA5}">
                      <a16:colId xmlns:a16="http://schemas.microsoft.com/office/drawing/2014/main" val="140666389"/>
                    </a:ext>
                  </a:extLst>
                </a:gridCol>
                <a:gridCol w="2883459">
                  <a:extLst>
                    <a:ext uri="{9D8B030D-6E8A-4147-A177-3AD203B41FA5}">
                      <a16:colId xmlns:a16="http://schemas.microsoft.com/office/drawing/2014/main" val="968660534"/>
                    </a:ext>
                  </a:extLst>
                </a:gridCol>
                <a:gridCol w="2009052">
                  <a:extLst>
                    <a:ext uri="{9D8B030D-6E8A-4147-A177-3AD203B41FA5}">
                      <a16:colId xmlns:a16="http://schemas.microsoft.com/office/drawing/2014/main" val="3270942822"/>
                    </a:ext>
                  </a:extLst>
                </a:gridCol>
                <a:gridCol w="2069457">
                  <a:extLst>
                    <a:ext uri="{9D8B030D-6E8A-4147-A177-3AD203B41FA5}">
                      <a16:colId xmlns:a16="http://schemas.microsoft.com/office/drawing/2014/main" val="1491247884"/>
                    </a:ext>
                  </a:extLst>
                </a:gridCol>
                <a:gridCol w="1892793">
                  <a:extLst>
                    <a:ext uri="{9D8B030D-6E8A-4147-A177-3AD203B41FA5}">
                      <a16:colId xmlns:a16="http://schemas.microsoft.com/office/drawing/2014/main" val="569652125"/>
                    </a:ext>
                  </a:extLst>
                </a:gridCol>
              </a:tblGrid>
              <a:tr h="889679">
                <a:tc>
                  <a:txBody>
                    <a:bodyPr/>
                    <a:lstStyle/>
                    <a:p>
                      <a:r>
                        <a:rPr lang="en-IN" sz="1400" dirty="0" err="1">
                          <a:latin typeface="Aptos"/>
                        </a:rPr>
                        <a:t>S.No</a:t>
                      </a:r>
                      <a:endParaRPr lang="en-IN" sz="1400" dirty="0">
                        <a:latin typeface="Aptos"/>
                      </a:endParaRPr>
                    </a:p>
                  </a:txBody>
                  <a:tcPr marL="42771" marR="42771" marT="21386" marB="21386" anchor="ctr"/>
                </a:tc>
                <a:tc>
                  <a:txBody>
                    <a:bodyPr/>
                    <a:lstStyle/>
                    <a:p>
                      <a:r>
                        <a:rPr lang="en-IN" sz="1400" dirty="0">
                          <a:latin typeface="Aptos"/>
                        </a:rPr>
                        <a:t>Paper Title</a:t>
                      </a:r>
                    </a:p>
                  </a:txBody>
                  <a:tcPr marL="42771" marR="42771" marT="21386" marB="21386" anchor="ctr"/>
                </a:tc>
                <a:tc>
                  <a:txBody>
                    <a:bodyPr/>
                    <a:lstStyle/>
                    <a:p>
                      <a:r>
                        <a:rPr lang="en-IN" sz="1400" dirty="0">
                          <a:latin typeface="Aptos"/>
                        </a:rPr>
                        <a:t>Methodology</a:t>
                      </a:r>
                    </a:p>
                  </a:txBody>
                  <a:tcPr marL="42771" marR="42771" marT="21386" marB="21386" anchor="ctr"/>
                </a:tc>
                <a:tc>
                  <a:txBody>
                    <a:bodyPr/>
                    <a:lstStyle/>
                    <a:p>
                      <a:r>
                        <a:rPr lang="en-IN" sz="1400">
                          <a:latin typeface="Aptos"/>
                        </a:rPr>
                        <a:t>Advantages</a:t>
                      </a:r>
                    </a:p>
                  </a:txBody>
                  <a:tcPr marL="42771" marR="42771" marT="21386" marB="21386" anchor="ctr"/>
                </a:tc>
                <a:tc>
                  <a:txBody>
                    <a:bodyPr/>
                    <a:lstStyle/>
                    <a:p>
                      <a:r>
                        <a:rPr lang="en-IN" sz="1400">
                          <a:latin typeface="Aptos"/>
                        </a:rPr>
                        <a:t>Limitations</a:t>
                      </a:r>
                    </a:p>
                  </a:txBody>
                  <a:tcPr marL="42771" marR="42771" marT="21386" marB="21386" anchor="ctr"/>
                </a:tc>
                <a:tc>
                  <a:txBody>
                    <a:bodyPr/>
                    <a:lstStyle/>
                    <a:p>
                      <a:r>
                        <a:rPr lang="en-IN" sz="1400">
                          <a:latin typeface="Aptos"/>
                        </a:rPr>
                        <a:t>Research Gap</a:t>
                      </a:r>
                    </a:p>
                  </a:txBody>
                  <a:tcPr marL="42771" marR="42771" marT="21386" marB="21386" anchor="ctr"/>
                </a:tc>
                <a:extLst>
                  <a:ext uri="{0D108BD9-81ED-4DB2-BD59-A6C34878D82A}">
                    <a16:rowId xmlns:a16="http://schemas.microsoft.com/office/drawing/2014/main" val="1616980728"/>
                  </a:ext>
                </a:extLst>
              </a:tr>
              <a:tr h="2021950">
                <a:tc>
                  <a:txBody>
                    <a:bodyPr/>
                    <a:lstStyle/>
                    <a:p>
                      <a:r>
                        <a:rPr lang="en-IN" sz="1400" dirty="0">
                          <a:latin typeface="Aptos"/>
                        </a:rPr>
                        <a:t>1</a:t>
                      </a:r>
                    </a:p>
                  </a:txBody>
                  <a:tcPr marL="42771" marR="42771" marT="21386" marB="21386" anchor="ctr"/>
                </a:tc>
                <a:tc>
                  <a:txBody>
                    <a:bodyPr/>
                    <a:lstStyle/>
                    <a:p>
                      <a:r>
                        <a:rPr lang="en-US" sz="1400" b="1" dirty="0">
                          <a:latin typeface="Aptos"/>
                        </a:rPr>
                        <a:t>YOLO: Unified, Real-Time Object Detection[1]</a:t>
                      </a:r>
                      <a:endParaRPr lang="en-US" sz="1400" dirty="0">
                        <a:latin typeface="Aptos"/>
                      </a:endParaRPr>
                    </a:p>
                  </a:txBody>
                  <a:tcPr marL="42771" marR="42771" marT="21386" marB="21386" anchor="ctr"/>
                </a:tc>
                <a:tc>
                  <a:txBody>
                    <a:bodyPr/>
                    <a:lstStyle/>
                    <a:p>
                      <a:pPr marL="171450" indent="-171450" algn="just">
                        <a:buFont typeface="Arial" panose="020B0604020202020204" pitchFamily="34" charset="0"/>
                        <a:buChar char="•"/>
                      </a:pPr>
                      <a:r>
                        <a:rPr lang="en-US" sz="1400" dirty="0">
                          <a:latin typeface="Aptos"/>
                        </a:rPr>
                        <a:t>Single-stage detector combining classification and localization.</a:t>
                      </a:r>
                    </a:p>
                    <a:p>
                      <a:pPr marL="171450" indent="-171450" algn="just">
                        <a:buFont typeface="Arial" panose="020B0604020202020204" pitchFamily="34" charset="0"/>
                        <a:buChar char="•"/>
                      </a:pPr>
                      <a:r>
                        <a:rPr lang="en-US" sz="1400" dirty="0">
                          <a:latin typeface="Aptos"/>
                        </a:rPr>
                        <a:t>Direct bounding box regression using convolutional layers.</a:t>
                      </a:r>
                    </a:p>
                    <a:p>
                      <a:pPr marL="171450" indent="-171450" algn="just">
                        <a:buFont typeface="Arial" panose="020B0604020202020204" pitchFamily="34" charset="0"/>
                        <a:buChar char="•"/>
                      </a:pPr>
                      <a:r>
                        <a:rPr lang="en-US" sz="1400" dirty="0">
                          <a:latin typeface="Aptos"/>
                        </a:rPr>
                        <a:t>End-to-end model trained on the entire image.</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Real-time speed suitable for video processing. </a:t>
                      </a:r>
                    </a:p>
                    <a:p>
                      <a:pPr marL="171450" indent="-171450">
                        <a:buFont typeface="Arial" panose="020B0604020202020204" pitchFamily="34" charset="0"/>
                        <a:buChar char="•"/>
                      </a:pPr>
                      <a:r>
                        <a:rPr lang="en-US" sz="1400" dirty="0">
                          <a:latin typeface="Aptos"/>
                        </a:rPr>
                        <a:t>Simplified architecture compared to multi-stage detectors.</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Struggles with small object detection.</a:t>
                      </a:r>
                    </a:p>
                    <a:p>
                      <a:pPr marL="171450" indent="-171450">
                        <a:buFont typeface="Arial" panose="020B0604020202020204" pitchFamily="34" charset="0"/>
                        <a:buChar char="•"/>
                      </a:pPr>
                      <a:r>
                        <a:rPr lang="en-US" sz="1400" dirty="0">
                          <a:latin typeface="Aptos"/>
                        </a:rPr>
                        <a:t>Localization errors and lower accuracy compared to region-based methods.</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Need for better localization accuracy and small object detection.</a:t>
                      </a:r>
                    </a:p>
                  </a:txBody>
                  <a:tcPr marL="42771" marR="42771" marT="21386" marB="21386" anchor="ctr"/>
                </a:tc>
                <a:extLst>
                  <a:ext uri="{0D108BD9-81ED-4DB2-BD59-A6C34878D82A}">
                    <a16:rowId xmlns:a16="http://schemas.microsoft.com/office/drawing/2014/main" val="156974683"/>
                  </a:ext>
                </a:extLst>
              </a:tr>
              <a:tr h="1825019">
                <a:tc>
                  <a:txBody>
                    <a:bodyPr/>
                    <a:lstStyle/>
                    <a:p>
                      <a:r>
                        <a:rPr lang="en-IN" sz="1400" dirty="0">
                          <a:latin typeface="Aptos"/>
                        </a:rPr>
                        <a:t>2</a:t>
                      </a:r>
                    </a:p>
                  </a:txBody>
                  <a:tcPr marL="42771" marR="42771" marT="21386" marB="21386" anchor="ctr"/>
                </a:tc>
                <a:tc>
                  <a:txBody>
                    <a:bodyPr/>
                    <a:lstStyle/>
                    <a:p>
                      <a:r>
                        <a:rPr lang="en-IN" sz="1400" b="1" dirty="0">
                          <a:latin typeface="Aptos"/>
                        </a:rPr>
                        <a:t>YOLOv2: Better, Faster, Stronger[2]</a:t>
                      </a:r>
                      <a:endParaRPr lang="en-IN" sz="1400" dirty="0">
                        <a:latin typeface="Aptos"/>
                      </a:endParaRP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Multi-scale training for robustness across resolutions. </a:t>
                      </a:r>
                    </a:p>
                    <a:p>
                      <a:pPr marL="171450" indent="-171450">
                        <a:buFont typeface="Arial" panose="020B0604020202020204" pitchFamily="34" charset="0"/>
                        <a:buChar char="•"/>
                      </a:pPr>
                      <a:r>
                        <a:rPr lang="en-US" sz="1400" dirty="0">
                          <a:latin typeface="Aptos"/>
                        </a:rPr>
                        <a:t>Introduction of anchor boxes and Darknet-19 backbone.</a:t>
                      </a:r>
                    </a:p>
                    <a:p>
                      <a:pPr marL="171450" indent="-171450">
                        <a:buFont typeface="Arial" panose="020B0604020202020204" pitchFamily="34" charset="0"/>
                        <a:buChar char="•"/>
                      </a:pPr>
                      <a:r>
                        <a:rPr lang="en-US" sz="1400" dirty="0">
                          <a:latin typeface="Aptos"/>
                        </a:rPr>
                        <a:t>Batch normalization for improved convergence.</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Faster and more accurate than YOLOv1.</a:t>
                      </a:r>
                    </a:p>
                    <a:p>
                      <a:pPr marL="171450" indent="-171450">
                        <a:buFont typeface="Arial" panose="020B0604020202020204" pitchFamily="34" charset="0"/>
                        <a:buChar char="•"/>
                      </a:pPr>
                      <a:r>
                        <a:rPr lang="en-US" sz="1400" dirty="0">
                          <a:latin typeface="Aptos"/>
                        </a:rPr>
                        <a:t>Effective in balancing speed and accuracy.</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Struggles with tiny objects and cluttered backgrounds.</a:t>
                      </a:r>
                    </a:p>
                    <a:p>
                      <a:pPr marL="171450" indent="-171450">
                        <a:buFont typeface="Arial" panose="020B0604020202020204" pitchFamily="34" charset="0"/>
                        <a:buChar char="•"/>
                      </a:pPr>
                      <a:r>
                        <a:rPr lang="en-US" sz="1400" dirty="0">
                          <a:latin typeface="Aptos"/>
                        </a:rPr>
                        <a:t>Limited improvements on certain dataset configurations.</a:t>
                      </a:r>
                    </a:p>
                  </a:txBody>
                  <a:tcPr marL="42771" marR="42771" marT="21386" marB="21386" anchor="ctr"/>
                </a:tc>
                <a:tc>
                  <a:txBody>
                    <a:bodyPr/>
                    <a:lstStyle/>
                    <a:p>
                      <a:pPr marL="171450" indent="-171450">
                        <a:buFont typeface="Arial" panose="020B0604020202020204" pitchFamily="34" charset="0"/>
                        <a:buChar char="•"/>
                      </a:pPr>
                      <a:r>
                        <a:rPr lang="en-US" sz="1400" dirty="0">
                          <a:latin typeface="Aptos"/>
                        </a:rPr>
                        <a:t>Further refinement needed for small object localization and clutter handling.</a:t>
                      </a:r>
                    </a:p>
                  </a:txBody>
                  <a:tcPr marL="42771" marR="42771" marT="21386" marB="21386" anchor="ctr"/>
                </a:tc>
                <a:extLst>
                  <a:ext uri="{0D108BD9-81ED-4DB2-BD59-A6C34878D82A}">
                    <a16:rowId xmlns:a16="http://schemas.microsoft.com/office/drawing/2014/main" val="3278429771"/>
                  </a:ext>
                </a:extLst>
              </a:tr>
            </a:tbl>
          </a:graphicData>
        </a:graphic>
      </p:graphicFrame>
    </p:spTree>
    <p:extLst>
      <p:ext uri="{BB962C8B-B14F-4D97-AF65-F5344CB8AC3E}">
        <p14:creationId xmlns:p14="http://schemas.microsoft.com/office/powerpoint/2010/main" val="13064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6B85E22-940A-9090-5BA9-59A8B22AF2CD}"/>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3FA781A5-4530-FC83-B35E-9814DAC3D918}"/>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BEDC326B-F5F7-9625-EC24-99EB4E0C1DE0}"/>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graphicFrame>
        <p:nvGraphicFramePr>
          <p:cNvPr id="2" name="Table 1">
            <a:extLst>
              <a:ext uri="{FF2B5EF4-FFF2-40B4-BE49-F238E27FC236}">
                <a16:creationId xmlns:a16="http://schemas.microsoft.com/office/drawing/2014/main" id="{6D23026D-E805-297D-C847-A07CF8D2D127}"/>
              </a:ext>
            </a:extLst>
          </p:cNvPr>
          <p:cNvGraphicFramePr>
            <a:graphicFrameLocks noGrp="1"/>
          </p:cNvGraphicFramePr>
          <p:nvPr>
            <p:extLst>
              <p:ext uri="{D42A27DB-BD31-4B8C-83A1-F6EECF244321}">
                <p14:modId xmlns:p14="http://schemas.microsoft.com/office/powerpoint/2010/main" val="1622460157"/>
              </p:ext>
            </p:extLst>
          </p:nvPr>
        </p:nvGraphicFramePr>
        <p:xfrm>
          <a:off x="434411" y="265435"/>
          <a:ext cx="11323177" cy="6120675"/>
        </p:xfrm>
        <a:graphic>
          <a:graphicData uri="http://schemas.openxmlformats.org/drawingml/2006/table">
            <a:tbl>
              <a:tblPr firstRow="1" bandRow="1">
                <a:tableStyleId>{B1C1A5F2-C7F4-42EF-8194-A367FB17F6C2}</a:tableStyleId>
              </a:tblPr>
              <a:tblGrid>
                <a:gridCol w="506036">
                  <a:extLst>
                    <a:ext uri="{9D8B030D-6E8A-4147-A177-3AD203B41FA5}">
                      <a16:colId xmlns:a16="http://schemas.microsoft.com/office/drawing/2014/main" val="2244634845"/>
                    </a:ext>
                  </a:extLst>
                </a:gridCol>
                <a:gridCol w="1821607">
                  <a:extLst>
                    <a:ext uri="{9D8B030D-6E8A-4147-A177-3AD203B41FA5}">
                      <a16:colId xmlns:a16="http://schemas.microsoft.com/office/drawing/2014/main" val="1183351394"/>
                    </a:ext>
                  </a:extLst>
                </a:gridCol>
                <a:gridCol w="2752626">
                  <a:extLst>
                    <a:ext uri="{9D8B030D-6E8A-4147-A177-3AD203B41FA5}">
                      <a16:colId xmlns:a16="http://schemas.microsoft.com/office/drawing/2014/main" val="2697374906"/>
                    </a:ext>
                  </a:extLst>
                </a:gridCol>
                <a:gridCol w="2468516">
                  <a:extLst>
                    <a:ext uri="{9D8B030D-6E8A-4147-A177-3AD203B41FA5}">
                      <a16:colId xmlns:a16="http://schemas.microsoft.com/office/drawing/2014/main" val="3131998199"/>
                    </a:ext>
                  </a:extLst>
                </a:gridCol>
                <a:gridCol w="1764119">
                  <a:extLst>
                    <a:ext uri="{9D8B030D-6E8A-4147-A177-3AD203B41FA5}">
                      <a16:colId xmlns:a16="http://schemas.microsoft.com/office/drawing/2014/main" val="2920891756"/>
                    </a:ext>
                  </a:extLst>
                </a:gridCol>
                <a:gridCol w="2010273">
                  <a:extLst>
                    <a:ext uri="{9D8B030D-6E8A-4147-A177-3AD203B41FA5}">
                      <a16:colId xmlns:a16="http://schemas.microsoft.com/office/drawing/2014/main" val="3241662655"/>
                    </a:ext>
                  </a:extLst>
                </a:gridCol>
              </a:tblGrid>
              <a:tr h="487771">
                <a:tc>
                  <a:txBody>
                    <a:bodyPr/>
                    <a:lstStyle/>
                    <a:p>
                      <a:pPr algn="l"/>
                      <a:r>
                        <a:rPr lang="en-IN" sz="1400" dirty="0" err="1">
                          <a:latin typeface="Aptos"/>
                        </a:rPr>
                        <a:t>S.No</a:t>
                      </a:r>
                      <a:endParaRPr lang="en-IN" sz="1400" dirty="0">
                        <a:latin typeface="Aptos"/>
                      </a:endParaRPr>
                    </a:p>
                  </a:txBody>
                  <a:tcPr marL="42771" marR="42771" marT="21386" marB="21386" anchor="ctr"/>
                </a:tc>
                <a:tc>
                  <a:txBody>
                    <a:bodyPr/>
                    <a:lstStyle/>
                    <a:p>
                      <a:pPr algn="l"/>
                      <a:r>
                        <a:rPr lang="en-IN" sz="1400">
                          <a:latin typeface="Aptos"/>
                        </a:rPr>
                        <a:t>Paper Title</a:t>
                      </a:r>
                    </a:p>
                  </a:txBody>
                  <a:tcPr marL="42771" marR="42771" marT="21386" marB="21386" anchor="ctr"/>
                </a:tc>
                <a:tc>
                  <a:txBody>
                    <a:bodyPr/>
                    <a:lstStyle/>
                    <a:p>
                      <a:pPr algn="l"/>
                      <a:r>
                        <a:rPr lang="en-IN" sz="1400">
                          <a:latin typeface="Aptos"/>
                        </a:rPr>
                        <a:t>Methodology</a:t>
                      </a:r>
                    </a:p>
                  </a:txBody>
                  <a:tcPr marL="42771" marR="42771" marT="21386" marB="21386" anchor="ctr"/>
                </a:tc>
                <a:tc>
                  <a:txBody>
                    <a:bodyPr/>
                    <a:lstStyle/>
                    <a:p>
                      <a:pPr algn="l"/>
                      <a:r>
                        <a:rPr lang="en-IN" sz="1400">
                          <a:latin typeface="Aptos"/>
                        </a:rPr>
                        <a:t>Advantages</a:t>
                      </a:r>
                    </a:p>
                  </a:txBody>
                  <a:tcPr marL="42771" marR="42771" marT="21386" marB="21386" anchor="ctr"/>
                </a:tc>
                <a:tc>
                  <a:txBody>
                    <a:bodyPr/>
                    <a:lstStyle/>
                    <a:p>
                      <a:pPr algn="l"/>
                      <a:r>
                        <a:rPr lang="en-IN" sz="1400">
                          <a:latin typeface="Aptos"/>
                        </a:rPr>
                        <a:t>Limitations</a:t>
                      </a:r>
                    </a:p>
                  </a:txBody>
                  <a:tcPr marL="42771" marR="42771" marT="21386" marB="21386" anchor="ctr"/>
                </a:tc>
                <a:tc>
                  <a:txBody>
                    <a:bodyPr/>
                    <a:lstStyle/>
                    <a:p>
                      <a:pPr algn="l"/>
                      <a:r>
                        <a:rPr lang="en-IN" sz="1400">
                          <a:latin typeface="Aptos"/>
                        </a:rPr>
                        <a:t>Research Gap</a:t>
                      </a:r>
                    </a:p>
                  </a:txBody>
                  <a:tcPr marL="42771" marR="42771" marT="21386" marB="21386" anchor="ctr"/>
                </a:tc>
                <a:extLst>
                  <a:ext uri="{0D108BD9-81ED-4DB2-BD59-A6C34878D82A}">
                    <a16:rowId xmlns:a16="http://schemas.microsoft.com/office/drawing/2014/main" val="3568456309"/>
                  </a:ext>
                </a:extLst>
              </a:tr>
              <a:tr h="2581972">
                <a:tc>
                  <a:txBody>
                    <a:bodyPr/>
                    <a:lstStyle/>
                    <a:p>
                      <a:pPr algn="l"/>
                      <a:r>
                        <a:rPr lang="en-IN" sz="1400" dirty="0">
                          <a:latin typeface="Aptos"/>
                        </a:rPr>
                        <a:t>4</a:t>
                      </a:r>
                    </a:p>
                  </a:txBody>
                  <a:tcPr marL="42771" marR="42771" marT="21386" marB="21386" anchor="ctr"/>
                </a:tc>
                <a:tc>
                  <a:txBody>
                    <a:bodyPr/>
                    <a:lstStyle/>
                    <a:p>
                      <a:pPr algn="l"/>
                      <a:r>
                        <a:rPr lang="en-US" sz="1400" b="1" i="0" u="none" strike="noStrike" cap="none" baseline="0" dirty="0">
                          <a:solidFill>
                            <a:schemeClr val="dk1"/>
                          </a:solidFill>
                          <a:latin typeface="Calibri"/>
                          <a:ea typeface="Calibri"/>
                          <a:cs typeface="Calibri"/>
                          <a:sym typeface="Arial"/>
                        </a:rPr>
                        <a:t>Scaled-YOLOv4: Scaling Cross Stage Partial Network[4]</a:t>
                      </a:r>
                      <a:endParaRPr lang="en-US" sz="1400" b="1" dirty="0">
                        <a:latin typeface="Aptos"/>
                      </a:endParaRPr>
                    </a:p>
                  </a:txBody>
                  <a:tcPr marL="42771" marR="42771" marT="21386" marB="21386" anchor="ctr"/>
                </a:tc>
                <a:tc>
                  <a:txBody>
                    <a:bodyPr/>
                    <a:lstStyle/>
                    <a:p>
                      <a:pPr marL="285750" indent="-285750" algn="l">
                        <a:buFont typeface="Arial" panose="020B0604020202020204" pitchFamily="34" charset="0"/>
                        <a:buChar char="•"/>
                      </a:pPr>
                      <a:r>
                        <a:rPr lang="en-US" sz="1400" b="1" dirty="0">
                          <a:latin typeface="Aptos"/>
                        </a:rPr>
                        <a:t>Scalable architecture</a:t>
                      </a:r>
                      <a:r>
                        <a:rPr lang="en-US" sz="1400" dirty="0">
                          <a:latin typeface="Aptos"/>
                        </a:rPr>
                        <a:t> with versions (tiny, standard, large) to accommodate different hardware capabilities. </a:t>
                      </a:r>
                    </a:p>
                    <a:p>
                      <a:pPr marL="285750" indent="-285750" algn="l">
                        <a:buFont typeface="Arial" panose="020B0604020202020204" pitchFamily="34" charset="0"/>
                        <a:buChar char="•"/>
                      </a:pPr>
                      <a:r>
                        <a:rPr lang="en-US" sz="1400">
                          <a:latin typeface="Aptos"/>
                        </a:rPr>
                        <a:t>Better </a:t>
                      </a:r>
                      <a:r>
                        <a:rPr lang="en-US" sz="1400" dirty="0">
                          <a:latin typeface="Aptos"/>
                        </a:rPr>
                        <a:t>feature fusion and multi-scale detection.  </a:t>
                      </a:r>
                    </a:p>
                    <a:p>
                      <a:pPr marL="285750" indent="-285750" algn="l">
                        <a:buFont typeface="Arial" panose="020B0604020202020204" pitchFamily="34" charset="0"/>
                        <a:buChar char="•"/>
                      </a:pPr>
                      <a:r>
                        <a:rPr lang="en-US" sz="1400" dirty="0">
                          <a:latin typeface="Aptos"/>
                        </a:rPr>
                        <a:t>Continued use of </a:t>
                      </a:r>
                      <a:r>
                        <a:rPr lang="en-US" sz="1400" b="1" dirty="0">
                          <a:latin typeface="Aptos"/>
                        </a:rPr>
                        <a:t>advanced data augmentation</a:t>
                      </a:r>
                      <a:r>
                        <a:rPr lang="en-US" sz="1400" dirty="0">
                          <a:latin typeface="Aptos"/>
                        </a:rPr>
                        <a:t> and training techniques from YOLOv4.</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Flexible scalability allows for deployment across a variety of devices from edge (tiny) to server-grade (large). </a:t>
                      </a:r>
                    </a:p>
                    <a:p>
                      <a:pPr marL="285750" indent="-285750" algn="l">
                        <a:buFont typeface="Arial" panose="020B0604020202020204" pitchFamily="34" charset="0"/>
                        <a:buChar char="•"/>
                      </a:pPr>
                      <a:r>
                        <a:rPr lang="en-US" sz="1400" dirty="0">
                          <a:latin typeface="Aptos"/>
                        </a:rPr>
                        <a:t>Better performance across scales, making it adaptable for diverse use cases. </a:t>
                      </a:r>
                    </a:p>
                    <a:p>
                      <a:pPr marL="285750" indent="-285750" algn="l">
                        <a:buFont typeface="Arial" panose="020B0604020202020204" pitchFamily="34" charset="0"/>
                        <a:buChar char="•"/>
                      </a:pPr>
                      <a:r>
                        <a:rPr lang="en-US" sz="1400" dirty="0">
                          <a:latin typeface="Aptos"/>
                        </a:rPr>
                        <a:t>Efficient training with advanced data augmentation techniques leading to faster convergence.</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Complexity in choosing and configuring the right model version for specific use cases. </a:t>
                      </a:r>
                    </a:p>
                    <a:p>
                      <a:pPr marL="285750" indent="-285750" algn="l">
                        <a:buFont typeface="Arial" panose="020B0604020202020204" pitchFamily="34" charset="0"/>
                        <a:buChar char="•"/>
                      </a:pPr>
                      <a:r>
                        <a:rPr lang="en-US" sz="1400" dirty="0">
                          <a:latin typeface="Aptos"/>
                        </a:rPr>
                        <a:t>Still not the best for small object detection in cluttered scenes.</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Further research on optimizing model versions for different deployment environments (e.g., low-power devices).</a:t>
                      </a:r>
                    </a:p>
                    <a:p>
                      <a:pPr marL="285750" indent="-285750" algn="l">
                        <a:buFont typeface="Arial" panose="020B0604020202020204" pitchFamily="34" charset="0"/>
                        <a:buChar char="•"/>
                      </a:pPr>
                      <a:r>
                        <a:rPr lang="en-US" sz="1400" dirty="0">
                          <a:latin typeface="Aptos"/>
                        </a:rPr>
                        <a:t>Improved accuracy for objects in densely cluttered or complex scenes</a:t>
                      </a:r>
                    </a:p>
                  </a:txBody>
                  <a:tcPr marL="42771" marR="42771" marT="21386" marB="21386" anchor="ctr"/>
                </a:tc>
                <a:extLst>
                  <a:ext uri="{0D108BD9-81ED-4DB2-BD59-A6C34878D82A}">
                    <a16:rowId xmlns:a16="http://schemas.microsoft.com/office/drawing/2014/main" val="1336153132"/>
                  </a:ext>
                </a:extLst>
              </a:tr>
              <a:tr h="2161019">
                <a:tc>
                  <a:txBody>
                    <a:bodyPr/>
                    <a:lstStyle/>
                    <a:p>
                      <a:pPr algn="l"/>
                      <a:r>
                        <a:rPr lang="en-IN" sz="1400" dirty="0">
                          <a:latin typeface="Aptos"/>
                        </a:rPr>
                        <a:t>5</a:t>
                      </a:r>
                    </a:p>
                  </a:txBody>
                  <a:tcPr marL="42771" marR="42771" marT="21386" marB="21386" anchor="ctr"/>
                </a:tc>
                <a:tc>
                  <a:txBody>
                    <a:bodyPr/>
                    <a:lstStyle/>
                    <a:p>
                      <a:pPr algn="l"/>
                      <a:r>
                        <a:rPr lang="en-US" sz="1400" b="1" i="0" u="none" strike="noStrike" cap="none" baseline="0" dirty="0">
                          <a:solidFill>
                            <a:schemeClr val="dk1"/>
                          </a:solidFill>
                          <a:latin typeface="Calibri"/>
                          <a:ea typeface="Calibri"/>
                          <a:cs typeface="Calibri"/>
                          <a:sym typeface="Arial"/>
                        </a:rPr>
                        <a:t>YOLOv4: Optimal Speed and Accuracy of Object Detection[5]</a:t>
                      </a:r>
                      <a:endParaRPr lang="en-IN" sz="1400" b="1" dirty="0">
                        <a:latin typeface="Aptos"/>
                      </a:endParaRP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Combined </a:t>
                      </a:r>
                      <a:r>
                        <a:rPr lang="en-US" sz="1400" b="1" dirty="0">
                          <a:latin typeface="Aptos"/>
                        </a:rPr>
                        <a:t>detection and classification tasks</a:t>
                      </a:r>
                      <a:r>
                        <a:rPr lang="en-US" sz="1400" dirty="0">
                          <a:latin typeface="Aptos"/>
                        </a:rPr>
                        <a:t> through a joint training approach using ImageNet and COCO datasets.</a:t>
                      </a:r>
                    </a:p>
                    <a:p>
                      <a:pPr marL="285750" indent="-285750" algn="l">
                        <a:buFont typeface="Arial" panose="020B0604020202020204" pitchFamily="34" charset="0"/>
                        <a:buChar char="•"/>
                      </a:pPr>
                      <a:r>
                        <a:rPr lang="en-US" sz="1400" dirty="0">
                          <a:latin typeface="Aptos"/>
                        </a:rPr>
                        <a:t>Introduced </a:t>
                      </a:r>
                      <a:r>
                        <a:rPr lang="en-US" sz="1400" b="1" dirty="0" err="1">
                          <a:latin typeface="Aptos"/>
                        </a:rPr>
                        <a:t>WordTree</a:t>
                      </a:r>
                      <a:r>
                        <a:rPr lang="en-US" sz="1400" dirty="0">
                          <a:latin typeface="Aptos"/>
                        </a:rPr>
                        <a:t>, a hierarchical classification system that allows detection of over 9000 object categories.</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Can detect over 9000 categories in real-time, significantly expanding object detection vocabulary. </a:t>
                      </a:r>
                    </a:p>
                    <a:p>
                      <a:pPr marL="285750" indent="-285750" algn="l">
                        <a:buFont typeface="Arial" panose="020B0604020202020204" pitchFamily="34" charset="0"/>
                        <a:buChar char="•"/>
                      </a:pPr>
                      <a:r>
                        <a:rPr lang="en-US" sz="1400" dirty="0">
                          <a:latin typeface="Aptos"/>
                        </a:rPr>
                        <a:t>Maintains efficiency by using a hierarchical classification structure. </a:t>
                      </a:r>
                    </a:p>
                    <a:p>
                      <a:pPr marL="285750" indent="-285750" algn="l">
                        <a:buFont typeface="Arial" panose="020B0604020202020204" pitchFamily="34" charset="0"/>
                        <a:buChar char="•"/>
                      </a:pPr>
                      <a:r>
                        <a:rPr lang="en-US" sz="1400" dirty="0">
                          <a:latin typeface="Aptos"/>
                        </a:rPr>
                        <a:t>Generalizes well, even for objects not seen during training.</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Dependent on the scope of datasets used for training; accuracy may drop for unseen object variations. </a:t>
                      </a:r>
                    </a:p>
                    <a:p>
                      <a:pPr marL="285750" indent="-285750" algn="l">
                        <a:buFont typeface="Arial" panose="020B0604020202020204" pitchFamily="34" charset="0"/>
                        <a:buChar char="•"/>
                      </a:pPr>
                      <a:r>
                        <a:rPr lang="en-US" sz="1400" dirty="0">
                          <a:latin typeface="Aptos"/>
                        </a:rPr>
                        <a:t>Localization of small or thin objects can still be challenging.</a:t>
                      </a:r>
                    </a:p>
                  </a:txBody>
                  <a:tcPr marL="42771" marR="42771" marT="21386" marB="21386" anchor="ctr"/>
                </a:tc>
                <a:tc>
                  <a:txBody>
                    <a:bodyPr/>
                    <a:lstStyle/>
                    <a:p>
                      <a:pPr marL="285750" indent="-285750" algn="l">
                        <a:buFont typeface="Arial" panose="020B0604020202020204" pitchFamily="34" charset="0"/>
                        <a:buChar char="•"/>
                      </a:pPr>
                      <a:r>
                        <a:rPr lang="en-US" sz="1400" dirty="0">
                          <a:latin typeface="Aptos"/>
                        </a:rPr>
                        <a:t>Further exploration of combining diverse datasets to improve classification and detection capabilities. </a:t>
                      </a:r>
                    </a:p>
                    <a:p>
                      <a:pPr marL="285750" indent="-285750" algn="l">
                        <a:buFont typeface="Arial" panose="020B0604020202020204" pitchFamily="34" charset="0"/>
                        <a:buChar char="•"/>
                      </a:pPr>
                      <a:r>
                        <a:rPr lang="en-US" sz="1400" dirty="0">
                          <a:latin typeface="Aptos"/>
                        </a:rPr>
                        <a:t>Enhanced handling of multi-scale and small object detections, particularly in complex scenarios.</a:t>
                      </a:r>
                    </a:p>
                  </a:txBody>
                  <a:tcPr marL="42771" marR="42771" marT="21386" marB="21386" anchor="ctr"/>
                </a:tc>
                <a:extLst>
                  <a:ext uri="{0D108BD9-81ED-4DB2-BD59-A6C34878D82A}">
                    <a16:rowId xmlns:a16="http://schemas.microsoft.com/office/drawing/2014/main" val="355441977"/>
                  </a:ext>
                </a:extLst>
              </a:tr>
            </a:tbl>
          </a:graphicData>
        </a:graphic>
      </p:graphicFrame>
    </p:spTree>
    <p:extLst>
      <p:ext uri="{BB962C8B-B14F-4D97-AF65-F5344CB8AC3E}">
        <p14:creationId xmlns:p14="http://schemas.microsoft.com/office/powerpoint/2010/main" val="21734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0C30380E-84F3-5A8B-D877-FF0DB1FBD56B}"/>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AEA8077F-CE04-AA4B-D47F-58871CEDB178}"/>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3AE9A647-0C84-964B-B6C0-F422D642782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56389D49-FD1E-FEC9-2020-F3AA1294E413}"/>
              </a:ext>
            </a:extLst>
          </p:cNvPr>
          <p:cNvSpPr txBox="1"/>
          <p:nvPr/>
        </p:nvSpPr>
        <p:spPr>
          <a:xfrm>
            <a:off x="434411" y="258530"/>
            <a:ext cx="4622498" cy="5693866"/>
          </a:xfrm>
          <a:prstGeom prst="rect">
            <a:avLst/>
          </a:prstGeom>
          <a:noFill/>
        </p:spPr>
        <p:txBody>
          <a:bodyPr wrap="square">
            <a:spAutoFit/>
          </a:bodyPr>
          <a:lstStyle/>
          <a:p>
            <a:pPr marL="457200" lvl="1"/>
            <a:endParaRPr lang="en-US" sz="1800" dirty="0">
              <a:latin typeface="Aptos Display" panose="020B0004020202020204" pitchFamily="34" charset="0"/>
            </a:endParaRPr>
          </a:p>
          <a:p>
            <a:r>
              <a:rPr lang="en-US" sz="2200" b="1" u="sng" dirty="0">
                <a:latin typeface="Aptos Display" panose="020B0004020202020204" pitchFamily="34" charset="0"/>
              </a:rPr>
              <a:t>Objectives</a:t>
            </a:r>
          </a:p>
          <a:p>
            <a:pPr>
              <a:buFont typeface="Arial" panose="020B0604020202020204" pitchFamily="34" charset="0"/>
              <a:buChar char="•"/>
            </a:pPr>
            <a:r>
              <a:rPr lang="en-US" sz="1800" b="1" dirty="0">
                <a:latin typeface="Aptos Display" panose="020B0004020202020204" pitchFamily="34" charset="0"/>
              </a:rPr>
              <a:t>  Single Person Face Detection:</a:t>
            </a:r>
            <a:r>
              <a:rPr lang="en-US" sz="1800" dirty="0">
                <a:latin typeface="Aptos Display" panose="020B0004020202020204" pitchFamily="34" charset="0"/>
              </a:rPr>
              <a:t> The system should accurately detect a single face using YOLO and Haar Cascade models, with an evaluation of detection speed and accuracy.</a:t>
            </a:r>
          </a:p>
          <a:p>
            <a:pPr>
              <a:buFont typeface="Arial" panose="020B0604020202020204" pitchFamily="34" charset="0"/>
              <a:buChar char="•"/>
            </a:pPr>
            <a:r>
              <a:rPr lang="en-US" sz="1800" b="1" dirty="0">
                <a:latin typeface="Aptos Display" panose="020B0004020202020204" pitchFamily="34" charset="0"/>
              </a:rPr>
              <a:t>  Multiple Person Face Detection:</a:t>
            </a:r>
            <a:r>
              <a:rPr lang="en-US" sz="1800" dirty="0">
                <a:latin typeface="Aptos Display" panose="020B0004020202020204" pitchFamily="34" charset="0"/>
              </a:rPr>
              <a:t> The system should detect multiple faces in various orientations and positions, with a performance comparison between the two models.</a:t>
            </a:r>
          </a:p>
          <a:p>
            <a:pPr>
              <a:buFont typeface="Arial" panose="020B0604020202020204" pitchFamily="34" charset="0"/>
              <a:buChar char="•"/>
            </a:pPr>
            <a:r>
              <a:rPr lang="en-US" sz="1800" b="1" dirty="0">
                <a:latin typeface="Aptos Display" panose="020B0004020202020204" pitchFamily="34" charset="0"/>
              </a:rPr>
              <a:t>  Single Person Face Recognition:</a:t>
            </a:r>
            <a:r>
              <a:rPr lang="en-US" sz="1800" dirty="0">
                <a:latin typeface="Aptos Display" panose="020B0004020202020204" pitchFamily="34" charset="0"/>
              </a:rPr>
              <a:t> The system should recognize a specific individual from the detected face, matching it against a known dataset.</a:t>
            </a:r>
          </a:p>
          <a:p>
            <a:pPr>
              <a:buFont typeface="Arial" panose="020B0604020202020204" pitchFamily="34" charset="0"/>
              <a:buChar char="•"/>
            </a:pPr>
            <a:r>
              <a:rPr lang="en-US" sz="1800" b="1" dirty="0">
                <a:latin typeface="Aptos Display" panose="020B0004020202020204" pitchFamily="34" charset="0"/>
              </a:rPr>
              <a:t>  Multiple Person Face Recognition:</a:t>
            </a:r>
            <a:r>
              <a:rPr lang="en-US" sz="1800" dirty="0">
                <a:latin typeface="Aptos Display" panose="020B0004020202020204" pitchFamily="34" charset="0"/>
              </a:rPr>
              <a:t> The system should recognize multiple individuals in a frame, evaluating the recognition performance of YOLO model.</a:t>
            </a:r>
          </a:p>
          <a:p>
            <a:pPr marL="742950" lvl="1" indent="-285750">
              <a:buFont typeface="Arial" panose="020B0604020202020204" pitchFamily="34" charset="0"/>
              <a:buChar char="•"/>
            </a:pPr>
            <a:endParaRPr lang="en-US" sz="1800" dirty="0">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ptos Display" panose="020B0004020202020204" pitchFamily="34" charset="0"/>
            </a:endParaRPr>
          </a:p>
        </p:txBody>
      </p:sp>
      <p:pic>
        <p:nvPicPr>
          <p:cNvPr id="2" name="Picture 1">
            <a:extLst>
              <a:ext uri="{FF2B5EF4-FFF2-40B4-BE49-F238E27FC236}">
                <a16:creationId xmlns:a16="http://schemas.microsoft.com/office/drawing/2014/main" id="{3486317A-7F86-A82B-1961-D20C96E8D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288" y="1544783"/>
            <a:ext cx="6458428" cy="358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23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553EC6ED-1492-D88C-21EE-80CC184D3E48}"/>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160B211B-2C4F-F5DF-9F35-C79AF2B897C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D442E9B1-A902-E4A4-E120-4D3114E44D0D}"/>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4" name="TextBox 3">
            <a:extLst>
              <a:ext uri="{FF2B5EF4-FFF2-40B4-BE49-F238E27FC236}">
                <a16:creationId xmlns:a16="http://schemas.microsoft.com/office/drawing/2014/main" id="{37AB1F22-0BC4-A5D9-0D94-F90FF8B129B9}"/>
              </a:ext>
            </a:extLst>
          </p:cNvPr>
          <p:cNvSpPr txBox="1"/>
          <p:nvPr/>
        </p:nvSpPr>
        <p:spPr>
          <a:xfrm>
            <a:off x="316424" y="738673"/>
            <a:ext cx="11071123" cy="369332"/>
          </a:xfrm>
          <a:prstGeom prst="rect">
            <a:avLst/>
          </a:prstGeom>
          <a:noFill/>
        </p:spPr>
        <p:txBody>
          <a:bodyPr wrap="square">
            <a:spAutoFit/>
          </a:bodyPr>
          <a:lstStyle/>
          <a:p>
            <a:endParaRPr lang="en-IN" sz="1800" dirty="0">
              <a:latin typeface="Aptos Display" panose="020B0004020202020204" pitchFamily="34" charset="0"/>
            </a:endParaRPr>
          </a:p>
        </p:txBody>
      </p:sp>
      <p:sp>
        <p:nvSpPr>
          <p:cNvPr id="2" name="TextBox 1">
            <a:extLst>
              <a:ext uri="{FF2B5EF4-FFF2-40B4-BE49-F238E27FC236}">
                <a16:creationId xmlns:a16="http://schemas.microsoft.com/office/drawing/2014/main" id="{1F5B822A-38A1-F8C3-806F-439222E13744}"/>
              </a:ext>
            </a:extLst>
          </p:cNvPr>
          <p:cNvSpPr txBox="1"/>
          <p:nvPr/>
        </p:nvSpPr>
        <p:spPr>
          <a:xfrm>
            <a:off x="374530" y="346816"/>
            <a:ext cx="10882518" cy="523220"/>
          </a:xfrm>
          <a:prstGeom prst="rect">
            <a:avLst/>
          </a:prstGeom>
          <a:noFill/>
        </p:spPr>
        <p:txBody>
          <a:bodyPr wrap="square" rtlCol="0">
            <a:spAutoFit/>
          </a:bodyPr>
          <a:lstStyle/>
          <a:p>
            <a:r>
              <a:rPr lang="en-US" sz="2800" b="1" dirty="0">
                <a:solidFill>
                  <a:srgbClr val="A58255"/>
                </a:solidFill>
                <a:latin typeface="Aptos Display" panose="020B0004020202020204" pitchFamily="34" charset="0"/>
                <a:ea typeface="Inter"/>
              </a:rPr>
              <a:t>Applications</a:t>
            </a:r>
            <a:endParaRPr lang="en-IN" sz="2800" dirty="0">
              <a:latin typeface="Aptos Display" panose="020B0004020202020204" pitchFamily="34" charset="0"/>
            </a:endParaRPr>
          </a:p>
        </p:txBody>
      </p:sp>
      <p:sp>
        <p:nvSpPr>
          <p:cNvPr id="7" name="Rectangle 2">
            <a:extLst>
              <a:ext uri="{FF2B5EF4-FFF2-40B4-BE49-F238E27FC236}">
                <a16:creationId xmlns:a16="http://schemas.microsoft.com/office/drawing/2014/main" id="{C5F7AB73-655D-8CA0-8330-B11549C6A8CA}"/>
              </a:ext>
            </a:extLst>
          </p:cNvPr>
          <p:cNvSpPr>
            <a:spLocks noChangeArrowheads="1"/>
          </p:cNvSpPr>
          <p:nvPr/>
        </p:nvSpPr>
        <p:spPr bwMode="auto">
          <a:xfrm rot="10800000" flipV="1">
            <a:off x="510611" y="997405"/>
            <a:ext cx="599011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600" b="1" dirty="0">
                <a:latin typeface="Aptos Display" panose="020B0004020202020204" pitchFamily="34" charset="0"/>
              </a:rPr>
              <a:t>IoT-Based Data Logging &amp; Reporting</a:t>
            </a:r>
          </a:p>
          <a:p>
            <a:pPr>
              <a:buFont typeface="Arial" panose="020B0604020202020204" pitchFamily="34" charset="0"/>
              <a:buChar char="•"/>
            </a:pPr>
            <a:r>
              <a:rPr lang="en-US" sz="1600" dirty="0">
                <a:latin typeface="Aptos Display" panose="020B0004020202020204" pitchFamily="34" charset="0"/>
              </a:rPr>
              <a:t>The system can log face recognition data in an </a:t>
            </a:r>
            <a:r>
              <a:rPr lang="en-US" sz="1600" b="1" dirty="0">
                <a:latin typeface="Aptos Display" panose="020B0004020202020204" pitchFamily="34" charset="0"/>
              </a:rPr>
              <a:t>IoT database</a:t>
            </a:r>
            <a:r>
              <a:rPr lang="en-US" sz="1600" dirty="0">
                <a:latin typeface="Aptos Display" panose="020B0004020202020204" pitchFamily="34" charset="0"/>
              </a:rPr>
              <a:t> and generate </a:t>
            </a:r>
            <a:r>
              <a:rPr lang="en-US" sz="1600" b="1" dirty="0">
                <a:latin typeface="Aptos Display" panose="020B0004020202020204" pitchFamily="34" charset="0"/>
              </a:rPr>
              <a:t>real-time analytics</a:t>
            </a:r>
            <a:r>
              <a:rPr lang="en-US" sz="1600" dirty="0">
                <a:latin typeface="Aptos Display" panose="020B0004020202020204" pitchFamily="34" charset="0"/>
              </a:rPr>
              <a:t> for monitoring security breaches.</a:t>
            </a:r>
          </a:p>
          <a:p>
            <a:pPr>
              <a:buFont typeface="Arial" panose="020B0604020202020204" pitchFamily="34" charset="0"/>
              <a:buChar char="•"/>
            </a:pPr>
            <a:r>
              <a:rPr lang="en-US" sz="1600" dirty="0">
                <a:latin typeface="Aptos Display" panose="020B0004020202020204" pitchFamily="34" charset="0"/>
              </a:rPr>
              <a:t>Dashboard integration with </a:t>
            </a:r>
            <a:r>
              <a:rPr lang="en-US" sz="1600" b="1" dirty="0">
                <a:latin typeface="Aptos Display" panose="020B0004020202020204" pitchFamily="34" charset="0"/>
              </a:rPr>
              <a:t>Power BI or Grafana</a:t>
            </a:r>
            <a:r>
              <a:rPr lang="en-US" sz="1600" dirty="0">
                <a:latin typeface="Aptos Display" panose="020B0004020202020204" pitchFamily="34" charset="0"/>
              </a:rPr>
              <a:t> can provide live statistics.</a:t>
            </a:r>
          </a:p>
        </p:txBody>
      </p:sp>
      <p:pic>
        <p:nvPicPr>
          <p:cNvPr id="1030" name="Picture 6" descr="Real Time Image Based Attendance System using Python - Issuu">
            <a:extLst>
              <a:ext uri="{FF2B5EF4-FFF2-40B4-BE49-F238E27FC236}">
                <a16:creationId xmlns:a16="http://schemas.microsoft.com/office/drawing/2014/main" id="{8923ADB3-723E-0F67-D3DE-A96224831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398" y="917838"/>
            <a:ext cx="3885191" cy="21215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BrandonJoffe/home_surveillance: Home surveillance system with ...">
            <a:extLst>
              <a:ext uri="{FF2B5EF4-FFF2-40B4-BE49-F238E27FC236}">
                <a16:creationId xmlns:a16="http://schemas.microsoft.com/office/drawing/2014/main" id="{1F847518-4F10-9412-99D7-0D88C7239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398" y="3411430"/>
            <a:ext cx="3885191" cy="2220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939484-4328-7193-FD82-B9E6E709827A}"/>
              </a:ext>
            </a:extLst>
          </p:cNvPr>
          <p:cNvSpPr txBox="1"/>
          <p:nvPr/>
        </p:nvSpPr>
        <p:spPr>
          <a:xfrm>
            <a:off x="510611" y="2477876"/>
            <a:ext cx="6096000" cy="1323439"/>
          </a:xfrm>
          <a:prstGeom prst="rect">
            <a:avLst/>
          </a:prstGeom>
          <a:noFill/>
        </p:spPr>
        <p:txBody>
          <a:bodyPr wrap="square">
            <a:spAutoFit/>
          </a:bodyPr>
          <a:lstStyle/>
          <a:p>
            <a:pPr>
              <a:buNone/>
            </a:pPr>
            <a:r>
              <a:rPr lang="en-US" sz="1600" b="1" dirty="0">
                <a:latin typeface="Aptos Display" panose="020B0004020202020204" pitchFamily="34" charset="0"/>
              </a:rPr>
              <a:t>Emotion-Based Automated Responses</a:t>
            </a:r>
          </a:p>
          <a:p>
            <a:pPr>
              <a:buFont typeface="Arial" panose="020B0604020202020204" pitchFamily="34" charset="0"/>
              <a:buChar char="•"/>
            </a:pPr>
            <a:r>
              <a:rPr lang="en-US" sz="1600" dirty="0">
                <a:latin typeface="Aptos Display" panose="020B0004020202020204" pitchFamily="34" charset="0"/>
              </a:rPr>
              <a:t>If the system detects emotions like </a:t>
            </a:r>
            <a:r>
              <a:rPr lang="en-US" sz="1600" b="1" dirty="0">
                <a:latin typeface="Aptos Display" panose="020B0004020202020204" pitchFamily="34" charset="0"/>
              </a:rPr>
              <a:t>stress or anger</a:t>
            </a:r>
            <a:r>
              <a:rPr lang="en-US" sz="1600" dirty="0">
                <a:latin typeface="Aptos Display" panose="020B0004020202020204" pitchFamily="34" charset="0"/>
              </a:rPr>
              <a:t>, it can trigger actions such as </a:t>
            </a:r>
            <a:r>
              <a:rPr lang="en-US" sz="1600" b="1" dirty="0">
                <a:latin typeface="Aptos Display" panose="020B0004020202020204" pitchFamily="34" charset="0"/>
              </a:rPr>
              <a:t>activating alarms</a:t>
            </a:r>
            <a:r>
              <a:rPr lang="en-US" sz="1600" dirty="0">
                <a:latin typeface="Aptos Display" panose="020B0004020202020204" pitchFamily="34" charset="0"/>
              </a:rPr>
              <a:t> or notifying security staff.</a:t>
            </a:r>
          </a:p>
          <a:p>
            <a:pPr>
              <a:buFont typeface="Arial" panose="020B0604020202020204" pitchFamily="34" charset="0"/>
              <a:buChar char="•"/>
            </a:pPr>
            <a:r>
              <a:rPr lang="en-US" sz="1600" dirty="0">
                <a:latin typeface="Aptos Display" panose="020B0004020202020204" pitchFamily="34" charset="0"/>
              </a:rPr>
              <a:t>In smart homes, mood detection can be used to </a:t>
            </a:r>
            <a:r>
              <a:rPr lang="en-US" sz="1600" b="1" dirty="0">
                <a:latin typeface="Aptos Display" panose="020B0004020202020204" pitchFamily="34" charset="0"/>
              </a:rPr>
              <a:t>adjust lighting or music</a:t>
            </a:r>
            <a:r>
              <a:rPr lang="en-US" sz="1600" dirty="0">
                <a:latin typeface="Aptos Display" panose="020B0004020202020204" pitchFamily="34" charset="0"/>
              </a:rPr>
              <a:t> based on detected emotions.</a:t>
            </a:r>
          </a:p>
        </p:txBody>
      </p:sp>
      <p:sp>
        <p:nvSpPr>
          <p:cNvPr id="10" name="TextBox 9">
            <a:extLst>
              <a:ext uri="{FF2B5EF4-FFF2-40B4-BE49-F238E27FC236}">
                <a16:creationId xmlns:a16="http://schemas.microsoft.com/office/drawing/2014/main" id="{C6DA242D-C06D-47C4-0AA2-8E9BF4F060C4}"/>
              </a:ext>
            </a:extLst>
          </p:cNvPr>
          <p:cNvSpPr txBox="1"/>
          <p:nvPr/>
        </p:nvSpPr>
        <p:spPr>
          <a:xfrm>
            <a:off x="510611" y="3958346"/>
            <a:ext cx="6096000" cy="1569660"/>
          </a:xfrm>
          <a:prstGeom prst="rect">
            <a:avLst/>
          </a:prstGeom>
          <a:noFill/>
        </p:spPr>
        <p:txBody>
          <a:bodyPr wrap="square">
            <a:spAutoFit/>
          </a:bodyPr>
          <a:lstStyle/>
          <a:p>
            <a:pPr>
              <a:buNone/>
            </a:pPr>
            <a:r>
              <a:rPr lang="en-US" sz="1600" b="1" dirty="0">
                <a:latin typeface="Aptos Display" panose="020B0004020202020204" pitchFamily="34" charset="0"/>
              </a:rPr>
              <a:t>Surveillance &amp; Security Alerts</a:t>
            </a:r>
          </a:p>
          <a:p>
            <a:pPr>
              <a:buFont typeface="Arial" panose="020B0604020202020204" pitchFamily="34" charset="0"/>
              <a:buChar char="•"/>
            </a:pPr>
            <a:r>
              <a:rPr lang="en-US" sz="1600" dirty="0">
                <a:latin typeface="Aptos Display" panose="020B0004020202020204" pitchFamily="34" charset="0"/>
              </a:rPr>
              <a:t>If an </a:t>
            </a:r>
            <a:r>
              <a:rPr lang="en-US" sz="1600" b="1" dirty="0">
                <a:latin typeface="Aptos Display" panose="020B0004020202020204" pitchFamily="34" charset="0"/>
              </a:rPr>
              <a:t>unknown face is detected</a:t>
            </a:r>
            <a:r>
              <a:rPr lang="en-US" sz="1600" dirty="0">
                <a:latin typeface="Aptos Display" panose="020B0004020202020204" pitchFamily="34" charset="0"/>
              </a:rPr>
              <a:t>, the system can send an </a:t>
            </a:r>
            <a:r>
              <a:rPr lang="en-US" sz="1600" b="1" dirty="0">
                <a:latin typeface="Aptos Display" panose="020B0004020202020204" pitchFamily="34" charset="0"/>
              </a:rPr>
              <a:t>alert notification</a:t>
            </a:r>
            <a:r>
              <a:rPr lang="en-US" sz="1600" dirty="0">
                <a:latin typeface="Aptos Display" panose="020B0004020202020204" pitchFamily="34" charset="0"/>
              </a:rPr>
              <a:t> to security personnel or a mobile app via </a:t>
            </a:r>
            <a:r>
              <a:rPr lang="en-US" sz="1600" b="1" dirty="0">
                <a:latin typeface="Aptos Display" panose="020B0004020202020204" pitchFamily="34" charset="0"/>
              </a:rPr>
              <a:t>MQTT or HTTP APIs</a:t>
            </a:r>
            <a:r>
              <a:rPr lang="en-US" sz="1600" dirty="0">
                <a:latin typeface="Aptos Display" panose="020B0004020202020204" pitchFamily="34" charset="0"/>
              </a:rPr>
              <a:t>.</a:t>
            </a:r>
          </a:p>
          <a:p>
            <a:pPr>
              <a:buFont typeface="Arial" panose="020B0604020202020204" pitchFamily="34" charset="0"/>
              <a:buChar char="•"/>
            </a:pPr>
            <a:r>
              <a:rPr lang="en-US" sz="1600" dirty="0">
                <a:latin typeface="Aptos Display" panose="020B0004020202020204" pitchFamily="34" charset="0"/>
              </a:rPr>
              <a:t>Integrate with </a:t>
            </a:r>
            <a:r>
              <a:rPr lang="en-US" sz="1600" b="1" dirty="0">
                <a:latin typeface="Aptos Display" panose="020B0004020202020204" pitchFamily="34" charset="0"/>
              </a:rPr>
              <a:t>CCTV systems</a:t>
            </a:r>
            <a:r>
              <a:rPr lang="en-US" sz="1600" dirty="0">
                <a:latin typeface="Aptos Display" panose="020B0004020202020204" pitchFamily="34" charset="0"/>
              </a:rPr>
              <a:t> to monitor and record intrusions in real time.</a:t>
            </a:r>
          </a:p>
        </p:txBody>
      </p:sp>
    </p:spTree>
    <p:extLst>
      <p:ext uri="{BB962C8B-B14F-4D97-AF65-F5344CB8AC3E}">
        <p14:creationId xmlns:p14="http://schemas.microsoft.com/office/powerpoint/2010/main" val="2749639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23B70D55-EC9F-08CA-9302-44EF1830D8B0}"/>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ACE8079C-937B-AAED-50AB-A2D2664807DF}"/>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5" name="Google Shape;10;p6">
            <a:extLst>
              <a:ext uri="{FF2B5EF4-FFF2-40B4-BE49-F238E27FC236}">
                <a16:creationId xmlns:a16="http://schemas.microsoft.com/office/drawing/2014/main" id="{0093B48D-F51C-C8D0-1B30-95B23A6E7D85}"/>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Aptos Display" panose="020B0004020202020204" pitchFamily="34" charset="0"/>
                <a:ea typeface="Inter" panose="020B0604020202020204" charset="0"/>
                <a:cs typeface="Open Sans"/>
                <a:sym typeface="Open Sans"/>
              </a:rPr>
              <a:t>CSE, GST, Visakhapatnam</a:t>
            </a:r>
          </a:p>
        </p:txBody>
      </p:sp>
      <p:sp>
        <p:nvSpPr>
          <p:cNvPr id="11" name="TextBox 10">
            <a:extLst>
              <a:ext uri="{FF2B5EF4-FFF2-40B4-BE49-F238E27FC236}">
                <a16:creationId xmlns:a16="http://schemas.microsoft.com/office/drawing/2014/main" id="{4007C890-18AF-204C-1E0C-97644E7A8E14}"/>
              </a:ext>
            </a:extLst>
          </p:cNvPr>
          <p:cNvSpPr txBox="1"/>
          <p:nvPr/>
        </p:nvSpPr>
        <p:spPr>
          <a:xfrm>
            <a:off x="434411" y="259164"/>
            <a:ext cx="6106390" cy="769441"/>
          </a:xfrm>
          <a:prstGeom prst="rect">
            <a:avLst/>
          </a:prstGeom>
          <a:noFill/>
        </p:spPr>
        <p:txBody>
          <a:bodyPr wrap="square">
            <a:spAutoFit/>
          </a:bodyPr>
          <a:lstStyle/>
          <a:p>
            <a:pPr>
              <a:spcBef>
                <a:spcPts val="1200"/>
              </a:spcBef>
              <a:spcAft>
                <a:spcPts val="1200"/>
              </a:spcAft>
            </a:pPr>
            <a:r>
              <a:rPr lang="en-US" sz="4400" b="1" dirty="0">
                <a:solidFill>
                  <a:srgbClr val="007367"/>
                </a:solidFill>
                <a:latin typeface="Aptos Display" panose="020B0004020202020204" pitchFamily="34" charset="0"/>
                <a:ea typeface="Inter"/>
                <a:sym typeface="Inter"/>
              </a:rPr>
              <a:t>Existing System</a:t>
            </a:r>
            <a:endParaRPr lang="en-US" sz="4400" b="1" dirty="0">
              <a:effectLst/>
              <a:latin typeface="Aptos Display" panose="020B0004020202020204" pitchFamily="34" charset="0"/>
            </a:endParaRPr>
          </a:p>
        </p:txBody>
      </p:sp>
      <p:sp>
        <p:nvSpPr>
          <p:cNvPr id="4" name="TextBox 3">
            <a:extLst>
              <a:ext uri="{FF2B5EF4-FFF2-40B4-BE49-F238E27FC236}">
                <a16:creationId xmlns:a16="http://schemas.microsoft.com/office/drawing/2014/main" id="{7FE7F541-9AEE-B707-9624-AC9A34BF032E}"/>
              </a:ext>
            </a:extLst>
          </p:cNvPr>
          <p:cNvSpPr txBox="1"/>
          <p:nvPr/>
        </p:nvSpPr>
        <p:spPr>
          <a:xfrm>
            <a:off x="720530" y="1329120"/>
            <a:ext cx="10846159" cy="4478149"/>
          </a:xfrm>
          <a:prstGeom prst="rect">
            <a:avLst/>
          </a:prstGeom>
          <a:noFill/>
        </p:spPr>
        <p:txBody>
          <a:bodyPr wrap="square">
            <a:spAutoFit/>
          </a:bodyPr>
          <a:lstStyle/>
          <a:p>
            <a:pPr algn="just"/>
            <a:endParaRPr lang="en-IN" sz="1500" b="1" dirty="0">
              <a:latin typeface="Aptos Display" panose="020B0004020202020204" pitchFamily="34" charset="0"/>
              <a:ea typeface="Inter" panose="020B0604020202020204" charset="0"/>
            </a:endParaRPr>
          </a:p>
          <a:p>
            <a:pPr algn="just"/>
            <a:r>
              <a:rPr lang="en-IN" sz="1500" dirty="0" err="1">
                <a:latin typeface="Aptos Display" panose="020B0004020202020204" pitchFamily="34" charset="0"/>
              </a:rPr>
              <a:t>Haar</a:t>
            </a:r>
            <a:r>
              <a:rPr lang="en-IN" sz="1500" dirty="0">
                <a:latin typeface="Aptos Display" panose="020B0004020202020204" pitchFamily="34" charset="0"/>
              </a:rPr>
              <a:t> Cascade is a classical computer vision technique for object detection. It's based on the </a:t>
            </a:r>
            <a:r>
              <a:rPr lang="en-IN" sz="1500" dirty="0" err="1">
                <a:latin typeface="Aptos Display" panose="020B0004020202020204" pitchFamily="34" charset="0"/>
              </a:rPr>
              <a:t>Haar</a:t>
            </a:r>
            <a:r>
              <a:rPr lang="en-IN" sz="1500" dirty="0">
                <a:latin typeface="Aptos Display" panose="020B0004020202020204" pitchFamily="34" charset="0"/>
              </a:rPr>
              <a:t> features, which are simple rectangular patterns used to detect specific features of an image.</a:t>
            </a:r>
          </a:p>
          <a:p>
            <a:pPr algn="just"/>
            <a:endParaRPr lang="en-IN" sz="1500" dirty="0">
              <a:latin typeface="Aptos Display" panose="020B0004020202020204" pitchFamily="34" charset="0"/>
            </a:endParaRPr>
          </a:p>
          <a:p>
            <a:pPr marL="285750" indent="-285750" algn="just">
              <a:buFont typeface="Arial" panose="020B0604020202020204" pitchFamily="34" charset="0"/>
              <a:buChar char="•"/>
            </a:pPr>
            <a:r>
              <a:rPr lang="en-IN" sz="1500" b="1" dirty="0">
                <a:latin typeface="Aptos Display" panose="020B0004020202020204" pitchFamily="34" charset="0"/>
                <a:ea typeface="Inter" panose="020B0604020202020204" charset="0"/>
              </a:rPr>
              <a:t>Feature Extraction</a:t>
            </a:r>
          </a:p>
          <a:p>
            <a:pPr algn="just"/>
            <a:r>
              <a:rPr lang="en-IN" sz="1500" dirty="0">
                <a:latin typeface="Aptos Display" panose="020B0004020202020204" pitchFamily="34" charset="0"/>
              </a:rPr>
              <a:t>The </a:t>
            </a:r>
            <a:r>
              <a:rPr lang="en-IN" sz="1500" dirty="0" err="1">
                <a:latin typeface="Aptos Display" panose="020B0004020202020204" pitchFamily="34" charset="0"/>
              </a:rPr>
              <a:t>Haar</a:t>
            </a:r>
            <a:r>
              <a:rPr lang="en-IN" sz="1500" dirty="0">
                <a:latin typeface="Aptos Display" panose="020B0004020202020204" pitchFamily="34" charset="0"/>
              </a:rPr>
              <a:t> features are extracted from the image. These features are patterns that can detect edges, lines, or regions of different brightness, such as the dark eyes against a lighter forehead.</a:t>
            </a:r>
          </a:p>
          <a:p>
            <a:pPr algn="just"/>
            <a:endParaRPr lang="en-IN" sz="1500" dirty="0">
              <a:latin typeface="Aptos Display" panose="020B0004020202020204" pitchFamily="34" charset="0"/>
            </a:endParaRPr>
          </a:p>
          <a:p>
            <a:pPr marL="285750" indent="-285750" algn="just">
              <a:buFont typeface="Arial" panose="020B0604020202020204" pitchFamily="34" charset="0"/>
              <a:buChar char="•"/>
            </a:pPr>
            <a:r>
              <a:rPr lang="en-IN" sz="1500" b="1" dirty="0">
                <a:latin typeface="Aptos Display" panose="020B0004020202020204" pitchFamily="34" charset="0"/>
              </a:rPr>
              <a:t>Integral Image:</a:t>
            </a:r>
          </a:p>
          <a:p>
            <a:pPr algn="just"/>
            <a:r>
              <a:rPr lang="en-IN" sz="1500" dirty="0">
                <a:latin typeface="Aptos Display" panose="020B0004020202020204" pitchFamily="34" charset="0"/>
              </a:rPr>
              <a:t>To make the calculation of </a:t>
            </a:r>
            <a:r>
              <a:rPr lang="en-IN" sz="1500" dirty="0" err="1">
                <a:latin typeface="Aptos Display" panose="020B0004020202020204" pitchFamily="34" charset="0"/>
              </a:rPr>
              <a:t>Haar</a:t>
            </a:r>
            <a:r>
              <a:rPr lang="en-IN" sz="1500" dirty="0">
                <a:latin typeface="Aptos Display" panose="020B0004020202020204" pitchFamily="34" charset="0"/>
              </a:rPr>
              <a:t> features faster, the algorithm uses an integral image. This data structure allows quick summation of pixel values within any rectangular subset of the image.</a:t>
            </a:r>
          </a:p>
          <a:p>
            <a:pPr algn="just"/>
            <a:endParaRPr lang="en-IN" sz="1500" dirty="0">
              <a:latin typeface="Aptos Display" panose="020B0004020202020204" pitchFamily="34" charset="0"/>
            </a:endParaRPr>
          </a:p>
          <a:p>
            <a:pPr marL="285750" indent="-285750" algn="just">
              <a:buFont typeface="Arial" panose="020B0604020202020204" pitchFamily="34" charset="0"/>
              <a:buChar char="•"/>
            </a:pPr>
            <a:r>
              <a:rPr lang="en-US" sz="1500" b="1" dirty="0">
                <a:latin typeface="Aptos Display" panose="020B0004020202020204" pitchFamily="34" charset="0"/>
              </a:rPr>
              <a:t>Cascade of Classifiers:</a:t>
            </a:r>
          </a:p>
          <a:p>
            <a:pPr algn="just"/>
            <a:r>
              <a:rPr lang="en-US" sz="1500" dirty="0">
                <a:latin typeface="Aptos Display" panose="020B0004020202020204" pitchFamily="34" charset="0"/>
              </a:rPr>
              <a:t> Instead of analyzing the entire image in one step, </a:t>
            </a:r>
            <a:r>
              <a:rPr lang="en-US" sz="1500" dirty="0" err="1">
                <a:latin typeface="Aptos Display" panose="020B0004020202020204" pitchFamily="34" charset="0"/>
              </a:rPr>
              <a:t>Haar</a:t>
            </a:r>
            <a:r>
              <a:rPr lang="en-US" sz="1500" dirty="0">
                <a:latin typeface="Aptos Display" panose="020B0004020202020204" pitchFamily="34" charset="0"/>
              </a:rPr>
              <a:t> Cascade uses a series of classifiers arranged in a cascade. Each classifier is trained to detect whether a region is likely to contain a face. If a region fails to pass a classifier, it is immediately discarded.</a:t>
            </a:r>
          </a:p>
          <a:p>
            <a:pPr algn="just"/>
            <a:endParaRPr lang="en-IN" sz="1500" dirty="0">
              <a:latin typeface="Aptos Display" panose="020B0004020202020204" pitchFamily="34" charset="0"/>
            </a:endParaRPr>
          </a:p>
          <a:p>
            <a:pPr marL="285750" indent="-285750" algn="just">
              <a:buFont typeface="Arial" panose="020B0604020202020204" pitchFamily="34" charset="0"/>
              <a:buChar char="•"/>
            </a:pPr>
            <a:r>
              <a:rPr lang="en-US" sz="1500" b="1" dirty="0">
                <a:latin typeface="Aptos Display" panose="020B0004020202020204" pitchFamily="34" charset="0"/>
              </a:rPr>
              <a:t>Sliding Window Approach: </a:t>
            </a:r>
          </a:p>
          <a:p>
            <a:pPr algn="just"/>
            <a:r>
              <a:rPr lang="en-US" sz="1500" dirty="0">
                <a:latin typeface="Aptos Display" panose="020B0004020202020204" pitchFamily="34" charset="0"/>
              </a:rPr>
              <a:t>The classifier scans the image using a sliding window of different sizes, detecting faces of varying scales. The windows move across the image, and the classifier checks each window to determine if it contains a face.</a:t>
            </a:r>
          </a:p>
        </p:txBody>
      </p:sp>
      <p:sp>
        <p:nvSpPr>
          <p:cNvPr id="6" name="TextBox 5">
            <a:extLst>
              <a:ext uri="{FF2B5EF4-FFF2-40B4-BE49-F238E27FC236}">
                <a16:creationId xmlns:a16="http://schemas.microsoft.com/office/drawing/2014/main" id="{0B79445F-390B-CE6B-CD75-5D440B463D27}"/>
              </a:ext>
            </a:extLst>
          </p:cNvPr>
          <p:cNvSpPr txBox="1"/>
          <p:nvPr/>
        </p:nvSpPr>
        <p:spPr>
          <a:xfrm>
            <a:off x="720530" y="1129065"/>
            <a:ext cx="6096000" cy="400110"/>
          </a:xfrm>
          <a:prstGeom prst="rect">
            <a:avLst/>
          </a:prstGeom>
          <a:noFill/>
        </p:spPr>
        <p:txBody>
          <a:bodyPr wrap="square">
            <a:spAutoFit/>
          </a:bodyPr>
          <a:lstStyle/>
          <a:p>
            <a:r>
              <a:rPr lang="en-IN" sz="2000" b="1" u="sng" dirty="0" err="1">
                <a:latin typeface="Aptos Display" panose="020B0004020202020204" pitchFamily="34" charset="0"/>
                <a:ea typeface="Inter" panose="020B0604020202020204" charset="0"/>
              </a:rPr>
              <a:t>Haar</a:t>
            </a:r>
            <a:r>
              <a:rPr lang="en-IN" sz="2000" b="1" u="sng" dirty="0">
                <a:latin typeface="Aptos Display" panose="020B0004020202020204" pitchFamily="34" charset="0"/>
                <a:ea typeface="Inter" panose="020B0604020202020204" charset="0"/>
              </a:rPr>
              <a:t> Cascade Classifier</a:t>
            </a:r>
          </a:p>
        </p:txBody>
      </p:sp>
    </p:spTree>
    <p:extLst>
      <p:ext uri="{BB962C8B-B14F-4D97-AF65-F5344CB8AC3E}">
        <p14:creationId xmlns:p14="http://schemas.microsoft.com/office/powerpoint/2010/main" val="2923964851"/>
      </p:ext>
    </p:extLst>
  </p:cSld>
  <p:clrMapOvr>
    <a:masterClrMapping/>
  </p:clrMapOvr>
</p:sld>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1890</TotalTime>
  <Words>3170</Words>
  <Application>Microsoft Office PowerPoint</Application>
  <PresentationFormat>Widescreen</PresentationFormat>
  <Paragraphs>315</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Open Sans</vt:lpstr>
      <vt:lpstr>Calibri</vt:lpstr>
      <vt:lpstr>Aptos</vt:lpstr>
      <vt:lpstr>Inter</vt:lpstr>
      <vt:lpstr>Arial Black</vt:lpstr>
      <vt:lpstr>Arial</vt:lpstr>
      <vt:lpstr>Aptos Display</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uday sai kiran</cp:lastModifiedBy>
  <cp:revision>53</cp:revision>
  <dcterms:created xsi:type="dcterms:W3CDTF">2022-05-23T07:15:42Z</dcterms:created>
  <dcterms:modified xsi:type="dcterms:W3CDTF">2025-03-19T17:52:10Z</dcterms:modified>
</cp:coreProperties>
</file>